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theme/themeOverride1.xml" ContentType="application/vnd.openxmlformats-officedocument.themeOverride+xml"/>
  <Override PartName="/ppt/charts/chart4.xml" ContentType="application/vnd.openxmlformats-officedocument.drawingml.chart+xml"/>
  <Override PartName="/ppt/theme/themeOverride2.xml" ContentType="application/vnd.openxmlformats-officedocument.themeOverride+xml"/>
  <Override PartName="/ppt/charts/chart5.xml" ContentType="application/vnd.openxmlformats-officedocument.drawingml.chart+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637" r:id="rId2"/>
    <p:sldId id="638" r:id="rId3"/>
    <p:sldId id="1057" r:id="rId4"/>
    <p:sldId id="1026" r:id="rId5"/>
    <p:sldId id="1044" r:id="rId6"/>
    <p:sldId id="1045" r:id="rId7"/>
    <p:sldId id="1081" r:id="rId8"/>
    <p:sldId id="1047" r:id="rId9"/>
    <p:sldId id="1048" r:id="rId10"/>
    <p:sldId id="1049" r:id="rId11"/>
    <p:sldId id="1050" r:id="rId12"/>
    <p:sldId id="1046" r:id="rId13"/>
    <p:sldId id="1051" r:id="rId14"/>
    <p:sldId id="1052" r:id="rId15"/>
    <p:sldId id="1053" r:id="rId16"/>
    <p:sldId id="1055" r:id="rId17"/>
    <p:sldId id="1056" r:id="rId18"/>
    <p:sldId id="1059" r:id="rId19"/>
    <p:sldId id="1058" r:id="rId20"/>
    <p:sldId id="1037" r:id="rId21"/>
    <p:sldId id="1064" r:id="rId22"/>
    <p:sldId id="1062" r:id="rId23"/>
    <p:sldId id="1063" r:id="rId24"/>
    <p:sldId id="1065" r:id="rId25"/>
    <p:sldId id="1066" r:id="rId26"/>
    <p:sldId id="1067" r:id="rId27"/>
    <p:sldId id="1060" r:id="rId28"/>
    <p:sldId id="1068" r:id="rId29"/>
    <p:sldId id="1069" r:id="rId30"/>
    <p:sldId id="1071" r:id="rId31"/>
    <p:sldId id="1072" r:id="rId32"/>
    <p:sldId id="1073" r:id="rId33"/>
    <p:sldId id="1084" r:id="rId34"/>
    <p:sldId id="1082" r:id="rId35"/>
    <p:sldId id="1083" r:id="rId36"/>
    <p:sldId id="1085" r:id="rId37"/>
    <p:sldId id="1076" r:id="rId38"/>
    <p:sldId id="1077" r:id="rId39"/>
    <p:sldId id="1078" r:id="rId40"/>
    <p:sldId id="1080" r:id="rId41"/>
    <p:sldId id="1079" r:id="rId42"/>
    <p:sldId id="1074" r:id="rId43"/>
    <p:sldId id="1075" r:id="rId44"/>
  </p:sldIdLst>
  <p:sldSz cx="9144000" cy="6858000" type="screen4x3"/>
  <p:notesSz cx="6858000" cy="9144000"/>
  <p:defaultTextStyle>
    <a:defPPr>
      <a:defRPr lang="en-US"/>
    </a:defPPr>
    <a:lvl1pPr algn="l" rtl="0" fontAlgn="base">
      <a:spcBef>
        <a:spcPct val="0"/>
      </a:spcBef>
      <a:spcAft>
        <a:spcPct val="0"/>
      </a:spcAft>
      <a:defRPr i="1" kern="1200">
        <a:solidFill>
          <a:schemeClr val="tx1"/>
        </a:solidFill>
        <a:latin typeface="Times New Roman" pitchFamily="18" charset="0"/>
        <a:ea typeface="+mn-ea"/>
        <a:cs typeface="+mn-cs"/>
      </a:defRPr>
    </a:lvl1pPr>
    <a:lvl2pPr marL="457200" algn="l" rtl="0" fontAlgn="base">
      <a:spcBef>
        <a:spcPct val="0"/>
      </a:spcBef>
      <a:spcAft>
        <a:spcPct val="0"/>
      </a:spcAft>
      <a:defRPr i="1" kern="1200">
        <a:solidFill>
          <a:schemeClr val="tx1"/>
        </a:solidFill>
        <a:latin typeface="Times New Roman" pitchFamily="18" charset="0"/>
        <a:ea typeface="+mn-ea"/>
        <a:cs typeface="+mn-cs"/>
      </a:defRPr>
    </a:lvl2pPr>
    <a:lvl3pPr marL="914400" algn="l" rtl="0" fontAlgn="base">
      <a:spcBef>
        <a:spcPct val="0"/>
      </a:spcBef>
      <a:spcAft>
        <a:spcPct val="0"/>
      </a:spcAft>
      <a:defRPr i="1" kern="1200">
        <a:solidFill>
          <a:schemeClr val="tx1"/>
        </a:solidFill>
        <a:latin typeface="Times New Roman" pitchFamily="18" charset="0"/>
        <a:ea typeface="+mn-ea"/>
        <a:cs typeface="+mn-cs"/>
      </a:defRPr>
    </a:lvl3pPr>
    <a:lvl4pPr marL="1371600" algn="l" rtl="0" fontAlgn="base">
      <a:spcBef>
        <a:spcPct val="0"/>
      </a:spcBef>
      <a:spcAft>
        <a:spcPct val="0"/>
      </a:spcAft>
      <a:defRPr i="1" kern="1200">
        <a:solidFill>
          <a:schemeClr val="tx1"/>
        </a:solidFill>
        <a:latin typeface="Times New Roman" pitchFamily="18" charset="0"/>
        <a:ea typeface="+mn-ea"/>
        <a:cs typeface="+mn-cs"/>
      </a:defRPr>
    </a:lvl4pPr>
    <a:lvl5pPr marL="1828800" algn="l" rtl="0" fontAlgn="base">
      <a:spcBef>
        <a:spcPct val="0"/>
      </a:spcBef>
      <a:spcAft>
        <a:spcPct val="0"/>
      </a:spcAft>
      <a:defRPr i="1" kern="1200">
        <a:solidFill>
          <a:schemeClr val="tx1"/>
        </a:solidFill>
        <a:latin typeface="Times New Roman" pitchFamily="18" charset="0"/>
        <a:ea typeface="+mn-ea"/>
        <a:cs typeface="+mn-cs"/>
      </a:defRPr>
    </a:lvl5pPr>
    <a:lvl6pPr marL="2286000" algn="l" defTabSz="914400" rtl="0" eaLnBrk="1" latinLnBrk="0" hangingPunct="1">
      <a:defRPr i="1" kern="1200">
        <a:solidFill>
          <a:schemeClr val="tx1"/>
        </a:solidFill>
        <a:latin typeface="Times New Roman" pitchFamily="18" charset="0"/>
        <a:ea typeface="+mn-ea"/>
        <a:cs typeface="+mn-cs"/>
      </a:defRPr>
    </a:lvl6pPr>
    <a:lvl7pPr marL="2743200" algn="l" defTabSz="914400" rtl="0" eaLnBrk="1" latinLnBrk="0" hangingPunct="1">
      <a:defRPr i="1" kern="1200">
        <a:solidFill>
          <a:schemeClr val="tx1"/>
        </a:solidFill>
        <a:latin typeface="Times New Roman" pitchFamily="18" charset="0"/>
        <a:ea typeface="+mn-ea"/>
        <a:cs typeface="+mn-cs"/>
      </a:defRPr>
    </a:lvl7pPr>
    <a:lvl8pPr marL="3200400" algn="l" defTabSz="914400" rtl="0" eaLnBrk="1" latinLnBrk="0" hangingPunct="1">
      <a:defRPr i="1" kern="1200">
        <a:solidFill>
          <a:schemeClr val="tx1"/>
        </a:solidFill>
        <a:latin typeface="Times New Roman" pitchFamily="18" charset="0"/>
        <a:ea typeface="+mn-ea"/>
        <a:cs typeface="+mn-cs"/>
      </a:defRPr>
    </a:lvl8pPr>
    <a:lvl9pPr marL="3657600" algn="l" defTabSz="914400" rtl="0" eaLnBrk="1" latinLnBrk="0" hangingPunct="1">
      <a:defRPr i="1"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648">
          <p15:clr>
            <a:srgbClr val="A4A3A4"/>
          </p15:clr>
        </p15:guide>
        <p15:guide id="3" orient="horz" pos="3696">
          <p15:clr>
            <a:srgbClr val="A4A3A4"/>
          </p15:clr>
        </p15:guide>
        <p15:guide id="4" orient="horz" pos="4176">
          <p15:clr>
            <a:srgbClr val="A4A3A4"/>
          </p15:clr>
        </p15:guide>
        <p15:guide id="5"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66FF33"/>
    <a:srgbClr val="BBFFDD"/>
    <a:srgbClr val="D0DFFF"/>
    <a:srgbClr val="EC3900"/>
    <a:srgbClr val="CC3300"/>
    <a:srgbClr val="FF3300"/>
    <a:srgbClr val="FFFF00"/>
    <a:srgbClr val="66CCFF"/>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56" autoAdjust="0"/>
    <p:restoredTop sz="94672" autoAdjust="0"/>
  </p:normalViewPr>
  <p:slideViewPr>
    <p:cSldViewPr>
      <p:cViewPr varScale="1">
        <p:scale>
          <a:sx n="95" d="100"/>
          <a:sy n="95" d="100"/>
        </p:scale>
        <p:origin x="90" y="294"/>
      </p:cViewPr>
      <p:guideLst>
        <p:guide orient="horz" pos="2160"/>
        <p:guide pos="3648"/>
        <p:guide orient="horz" pos="3696"/>
        <p:guide orient="horz" pos="4176"/>
        <p:guide pos="2880"/>
      </p:guideLst>
    </p:cSldViewPr>
  </p:slideViewPr>
  <p:notesTextViewPr>
    <p:cViewPr>
      <p:scale>
        <a:sx n="100" d="100"/>
        <a:sy n="100" d="100"/>
      </p:scale>
      <p:origin x="0" y="0"/>
    </p:cViewPr>
  </p:notesTextViewPr>
  <p:sorterViewPr>
    <p:cViewPr>
      <p:scale>
        <a:sx n="66" d="100"/>
        <a:sy n="66" d="100"/>
      </p:scale>
      <p:origin x="0" y="238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3.xml.rels><?xml version="1.0" encoding="UTF-8" standalone="yes"?>
<Relationships xmlns="http://schemas.openxmlformats.org/package/2006/relationships"><Relationship Id="rId2" Type="http://schemas.openxmlformats.org/officeDocument/2006/relationships/oleObject" Target="Book1" TargetMode="External"/><Relationship Id="rId1" Type="http://schemas.openxmlformats.org/officeDocument/2006/relationships/themeOverride" Target="../theme/themeOverride1.xml"/></Relationships>
</file>

<file path=ppt/charts/_rels/chart4.xml.rels><?xml version="1.0" encoding="UTF-8" standalone="yes"?>
<Relationships xmlns="http://schemas.openxmlformats.org/package/2006/relationships"><Relationship Id="rId2" Type="http://schemas.openxmlformats.org/officeDocument/2006/relationships/oleObject" Target="Book1" TargetMode="External"/><Relationship Id="rId1" Type="http://schemas.openxmlformats.org/officeDocument/2006/relationships/themeOverride" Target="../theme/themeOverride2.xml"/></Relationships>
</file>

<file path=ppt/charts/_rels/chart5.xml.rels><?xml version="1.0" encoding="UTF-8" standalone="yes"?>
<Relationships xmlns="http://schemas.openxmlformats.org/package/2006/relationships"><Relationship Id="rId2" Type="http://schemas.openxmlformats.org/officeDocument/2006/relationships/oleObject" Target="Book1" TargetMode="External"/><Relationship Id="rId1"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ser>
          <c:idx val="0"/>
          <c:order val="0"/>
          <c:spPr>
            <a:pattFill prst="wdDnDiag">
              <a:fgClr>
                <a:schemeClr val="accent2">
                  <a:lumMod val="60000"/>
                  <a:lumOff val="40000"/>
                </a:schemeClr>
              </a:fgClr>
              <a:bgClr>
                <a:schemeClr val="bg1"/>
              </a:bgClr>
            </a:pattFill>
            <a:ln>
              <a:solidFill>
                <a:schemeClr val="bg1">
                  <a:lumMod val="50000"/>
                </a:schemeClr>
              </a:solidFill>
            </a:ln>
          </c:spPr>
          <c:dPt>
            <c:idx val="0"/>
            <c:bubble3D val="0"/>
            <c:spPr>
              <a:solidFill>
                <a:srgbClr val="00CC00"/>
              </a:solidFill>
              <a:ln>
                <a:solidFill>
                  <a:schemeClr val="bg1">
                    <a:lumMod val="50000"/>
                  </a:schemeClr>
                </a:solidFill>
              </a:ln>
            </c:spPr>
          </c:dPt>
          <c:dPt>
            <c:idx val="10"/>
            <c:bubble3D val="0"/>
            <c:explosion val="1"/>
          </c:dPt>
          <c:val>
            <c:numRef>
              <c:f>Sheet1!$B$2:$B$12</c:f>
              <c:numCache>
                <c:formatCode>General</c:formatCode>
                <c:ptCount val="11"/>
                <c:pt idx="0">
                  <c:v>12</c:v>
                </c:pt>
                <c:pt idx="1">
                  <c:v>7</c:v>
                </c:pt>
                <c:pt idx="2">
                  <c:v>5</c:v>
                </c:pt>
                <c:pt idx="3">
                  <c:v>3</c:v>
                </c:pt>
                <c:pt idx="4">
                  <c:v>2</c:v>
                </c:pt>
                <c:pt idx="5">
                  <c:v>2</c:v>
                </c:pt>
                <c:pt idx="6">
                  <c:v>2</c:v>
                </c:pt>
                <c:pt idx="7">
                  <c:v>2</c:v>
                </c:pt>
                <c:pt idx="8">
                  <c:v>1</c:v>
                </c:pt>
                <c:pt idx="9">
                  <c:v>1</c:v>
                </c:pt>
                <c:pt idx="10">
                  <c:v>1</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spPr>
    <a:noFill/>
    <a:ln>
      <a:no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ser>
          <c:idx val="0"/>
          <c:order val="0"/>
          <c:spPr>
            <a:pattFill prst="wdUpDiag">
              <a:fgClr>
                <a:schemeClr val="tx2">
                  <a:lumMod val="40000"/>
                  <a:lumOff val="60000"/>
                </a:schemeClr>
              </a:fgClr>
              <a:bgClr>
                <a:schemeClr val="bg1"/>
              </a:bgClr>
            </a:pattFill>
            <a:ln>
              <a:solidFill>
                <a:schemeClr val="bg1">
                  <a:lumMod val="50000"/>
                </a:schemeClr>
              </a:solidFill>
            </a:ln>
          </c:spPr>
          <c:dPt>
            <c:idx val="0"/>
            <c:bubble3D val="0"/>
            <c:spPr>
              <a:solidFill>
                <a:srgbClr val="00CC00"/>
              </a:solidFill>
              <a:ln>
                <a:solidFill>
                  <a:schemeClr val="bg1">
                    <a:lumMod val="50000"/>
                  </a:schemeClr>
                </a:solidFill>
              </a:ln>
            </c:spPr>
          </c:dPt>
          <c:val>
            <c:numRef>
              <c:f>Sheet1!$D$2:$D$11</c:f>
              <c:numCache>
                <c:formatCode>General</c:formatCode>
                <c:ptCount val="10"/>
                <c:pt idx="0">
                  <c:v>14</c:v>
                </c:pt>
                <c:pt idx="1">
                  <c:v>9</c:v>
                </c:pt>
                <c:pt idx="2">
                  <c:v>5</c:v>
                </c:pt>
                <c:pt idx="3">
                  <c:v>3</c:v>
                </c:pt>
                <c:pt idx="4">
                  <c:v>2</c:v>
                </c:pt>
                <c:pt idx="5">
                  <c:v>1</c:v>
                </c:pt>
                <c:pt idx="6">
                  <c:v>1</c:v>
                </c:pt>
                <c:pt idx="7">
                  <c:v>1</c:v>
                </c:pt>
                <c:pt idx="8">
                  <c:v>1</c:v>
                </c:pt>
                <c:pt idx="9">
                  <c:v>1</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spPr>
    <a:noFill/>
    <a:ln>
      <a:noFill/>
    </a:ln>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pieChart>
        <c:varyColors val="1"/>
        <c:ser>
          <c:idx val="0"/>
          <c:order val="0"/>
          <c:spPr>
            <a:ln>
              <a:solidFill>
                <a:schemeClr val="bg1">
                  <a:lumMod val="50000"/>
                </a:schemeClr>
              </a:solidFill>
            </a:ln>
          </c:spPr>
          <c:dPt>
            <c:idx val="0"/>
            <c:bubble3D val="0"/>
            <c:spPr>
              <a:solidFill>
                <a:srgbClr val="FF0000"/>
              </a:solidFill>
              <a:ln>
                <a:solidFill>
                  <a:schemeClr val="bg1">
                    <a:lumMod val="50000"/>
                  </a:schemeClr>
                </a:solidFill>
              </a:ln>
            </c:spPr>
          </c:dPt>
          <c:dPt>
            <c:idx val="1"/>
            <c:bubble3D val="0"/>
            <c:spPr>
              <a:solidFill>
                <a:srgbClr val="00CC00"/>
              </a:solidFill>
              <a:ln>
                <a:solidFill>
                  <a:schemeClr val="bg1">
                    <a:lumMod val="50000"/>
                  </a:schemeClr>
                </a:solidFill>
              </a:ln>
            </c:spPr>
          </c:dPt>
          <c:dPt>
            <c:idx val="2"/>
            <c:bubble3D val="0"/>
            <c:spPr>
              <a:solidFill>
                <a:schemeClr val="bg1">
                  <a:lumMod val="65000"/>
                </a:schemeClr>
              </a:solidFill>
              <a:ln>
                <a:solidFill>
                  <a:schemeClr val="bg1">
                    <a:lumMod val="50000"/>
                  </a:schemeClr>
                </a:solidFill>
              </a:ln>
            </c:spPr>
          </c:dPt>
          <c:val>
            <c:numRef>
              <c:f>Sheet1!$E$2:$E$4</c:f>
              <c:numCache>
                <c:formatCode>General</c:formatCode>
                <c:ptCount val="3"/>
                <c:pt idx="0">
                  <c:v>2</c:v>
                </c:pt>
                <c:pt idx="1">
                  <c:v>17</c:v>
                </c:pt>
                <c:pt idx="2">
                  <c:v>19</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spPr>
    <a:noFill/>
    <a:ln>
      <a:noFill/>
    </a:ln>
  </c:sp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pieChart>
        <c:varyColors val="1"/>
        <c:ser>
          <c:idx val="0"/>
          <c:order val="0"/>
          <c:spPr>
            <a:pattFill prst="wdDnDiag">
              <a:fgClr>
                <a:schemeClr val="accent2">
                  <a:lumMod val="60000"/>
                  <a:lumOff val="40000"/>
                </a:schemeClr>
              </a:fgClr>
              <a:bgClr>
                <a:schemeClr val="bg1"/>
              </a:bgClr>
            </a:pattFill>
            <a:ln>
              <a:solidFill>
                <a:schemeClr val="bg1">
                  <a:lumMod val="50000"/>
                </a:schemeClr>
              </a:solidFill>
            </a:ln>
          </c:spPr>
          <c:dPt>
            <c:idx val="0"/>
            <c:bubble3D val="0"/>
            <c:spPr>
              <a:solidFill>
                <a:srgbClr val="00CC00"/>
              </a:solidFill>
              <a:ln>
                <a:solidFill>
                  <a:schemeClr val="bg1">
                    <a:lumMod val="50000"/>
                  </a:schemeClr>
                </a:solidFill>
              </a:ln>
            </c:spPr>
          </c:dPt>
          <c:dPt>
            <c:idx val="10"/>
            <c:bubble3D val="0"/>
            <c:explosion val="1"/>
          </c:dPt>
          <c:val>
            <c:numRef>
              <c:f>Sheet1!$B$2:$B$12</c:f>
              <c:numCache>
                <c:formatCode>General</c:formatCode>
                <c:ptCount val="11"/>
                <c:pt idx="0">
                  <c:v>12</c:v>
                </c:pt>
                <c:pt idx="1">
                  <c:v>7</c:v>
                </c:pt>
                <c:pt idx="2">
                  <c:v>5</c:v>
                </c:pt>
                <c:pt idx="3">
                  <c:v>3</c:v>
                </c:pt>
                <c:pt idx="4">
                  <c:v>2</c:v>
                </c:pt>
                <c:pt idx="5">
                  <c:v>2</c:v>
                </c:pt>
                <c:pt idx="6">
                  <c:v>2</c:v>
                </c:pt>
                <c:pt idx="7">
                  <c:v>2</c:v>
                </c:pt>
                <c:pt idx="8">
                  <c:v>1</c:v>
                </c:pt>
                <c:pt idx="9">
                  <c:v>1</c:v>
                </c:pt>
                <c:pt idx="10">
                  <c:v>1</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spPr>
    <a:noFill/>
    <a:ln>
      <a:noFill/>
    </a:ln>
  </c:sp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pieChart>
        <c:varyColors val="1"/>
        <c:ser>
          <c:idx val="0"/>
          <c:order val="0"/>
          <c:spPr>
            <a:pattFill prst="wdUpDiag">
              <a:fgClr>
                <a:schemeClr val="tx2">
                  <a:lumMod val="40000"/>
                  <a:lumOff val="60000"/>
                </a:schemeClr>
              </a:fgClr>
              <a:bgClr>
                <a:schemeClr val="bg1"/>
              </a:bgClr>
            </a:pattFill>
            <a:ln>
              <a:solidFill>
                <a:schemeClr val="bg1">
                  <a:lumMod val="50000"/>
                </a:schemeClr>
              </a:solidFill>
            </a:ln>
          </c:spPr>
          <c:dPt>
            <c:idx val="0"/>
            <c:bubble3D val="0"/>
            <c:spPr>
              <a:solidFill>
                <a:srgbClr val="00CC00"/>
              </a:solidFill>
              <a:ln>
                <a:solidFill>
                  <a:schemeClr val="bg1">
                    <a:lumMod val="50000"/>
                  </a:schemeClr>
                </a:solidFill>
              </a:ln>
            </c:spPr>
          </c:dPt>
          <c:val>
            <c:numRef>
              <c:f>Sheet1!$D$2:$D$11</c:f>
              <c:numCache>
                <c:formatCode>General</c:formatCode>
                <c:ptCount val="10"/>
                <c:pt idx="0">
                  <c:v>14</c:v>
                </c:pt>
                <c:pt idx="1">
                  <c:v>9</c:v>
                </c:pt>
                <c:pt idx="2">
                  <c:v>5</c:v>
                </c:pt>
                <c:pt idx="3">
                  <c:v>3</c:v>
                </c:pt>
                <c:pt idx="4">
                  <c:v>2</c:v>
                </c:pt>
                <c:pt idx="5">
                  <c:v>1</c:v>
                </c:pt>
                <c:pt idx="6">
                  <c:v>1</c:v>
                </c:pt>
                <c:pt idx="7">
                  <c:v>1</c:v>
                </c:pt>
                <c:pt idx="8">
                  <c:v>1</c:v>
                </c:pt>
                <c:pt idx="9">
                  <c:v>1</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spPr>
    <a:noFill/>
    <a:ln>
      <a:noFill/>
    </a:ln>
  </c:spPr>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3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5B8892-A622-4235-B238-8B6F36140256}" type="datetimeFigureOut">
              <a:rPr lang="en-US" smtClean="0"/>
              <a:t>3/14/2017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C62ACC-BD12-4D11-8F58-775A777E7911}" type="slidenum">
              <a:rPr lang="en-US" smtClean="0"/>
              <a:t>‹#›</a:t>
            </a:fld>
            <a:endParaRPr lang="en-US"/>
          </a:p>
        </p:txBody>
      </p:sp>
    </p:spTree>
    <p:extLst>
      <p:ext uri="{BB962C8B-B14F-4D97-AF65-F5344CB8AC3E}">
        <p14:creationId xmlns:p14="http://schemas.microsoft.com/office/powerpoint/2010/main" val="35253173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CBBA19C8-CCCE-4953-A561-6EE71E169BC8}" type="slidenum">
              <a:rPr lang="en-US" altLang="en-US"/>
              <a:pPr>
                <a:defRPr/>
              </a:pPr>
              <a:t>‹#›</a:t>
            </a:fld>
            <a:endParaRPr lang="en-US" altLang="en-US"/>
          </a:p>
        </p:txBody>
      </p:sp>
    </p:spTree>
    <p:extLst>
      <p:ext uri="{BB962C8B-B14F-4D97-AF65-F5344CB8AC3E}">
        <p14:creationId xmlns:p14="http://schemas.microsoft.com/office/powerpoint/2010/main" val="4085253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11B2E6AE-82F4-495B-9C1B-0795ADC2A938}" type="slidenum">
              <a:rPr lang="en-US" altLang="en-US"/>
              <a:pPr>
                <a:defRPr/>
              </a:pPr>
              <a:t>‹#›</a:t>
            </a:fld>
            <a:endParaRPr lang="en-US" altLang="en-US"/>
          </a:p>
        </p:txBody>
      </p:sp>
    </p:spTree>
    <p:extLst>
      <p:ext uri="{BB962C8B-B14F-4D97-AF65-F5344CB8AC3E}">
        <p14:creationId xmlns:p14="http://schemas.microsoft.com/office/powerpoint/2010/main" val="34729890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904D36DB-6B1C-4363-9049-3059ED01D0B4}" type="slidenum">
              <a:rPr lang="en-US" altLang="en-US"/>
              <a:pPr>
                <a:defRPr/>
              </a:pPr>
              <a:t>‹#›</a:t>
            </a:fld>
            <a:endParaRPr lang="en-US" altLang="en-US"/>
          </a:p>
        </p:txBody>
      </p:sp>
    </p:spTree>
    <p:extLst>
      <p:ext uri="{BB962C8B-B14F-4D97-AF65-F5344CB8AC3E}">
        <p14:creationId xmlns:p14="http://schemas.microsoft.com/office/powerpoint/2010/main" val="2157800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1966C3FD-3F00-475A-A127-AA31988477F0}" type="slidenum">
              <a:rPr lang="en-US" altLang="en-US"/>
              <a:pPr>
                <a:defRPr/>
              </a:pPr>
              <a:t>‹#›</a:t>
            </a:fld>
            <a:endParaRPr lang="en-US" altLang="en-US"/>
          </a:p>
        </p:txBody>
      </p:sp>
    </p:spTree>
    <p:extLst>
      <p:ext uri="{BB962C8B-B14F-4D97-AF65-F5344CB8AC3E}">
        <p14:creationId xmlns:p14="http://schemas.microsoft.com/office/powerpoint/2010/main" val="838357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03CF7FB3-6F05-4F0C-8553-8AE99F66C474}" type="slidenum">
              <a:rPr lang="en-US" altLang="en-US"/>
              <a:pPr>
                <a:defRPr/>
              </a:pPr>
              <a:t>‹#›</a:t>
            </a:fld>
            <a:endParaRPr lang="en-US" altLang="en-US"/>
          </a:p>
        </p:txBody>
      </p:sp>
    </p:spTree>
    <p:extLst>
      <p:ext uri="{BB962C8B-B14F-4D97-AF65-F5344CB8AC3E}">
        <p14:creationId xmlns:p14="http://schemas.microsoft.com/office/powerpoint/2010/main" val="3999903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CA9D3746-189F-4C0C-B673-EDEC285851EF}" type="slidenum">
              <a:rPr lang="en-US" altLang="en-US"/>
              <a:pPr>
                <a:defRPr/>
              </a:pPr>
              <a:t>‹#›</a:t>
            </a:fld>
            <a:endParaRPr lang="en-US" altLang="en-US"/>
          </a:p>
        </p:txBody>
      </p:sp>
    </p:spTree>
    <p:extLst>
      <p:ext uri="{BB962C8B-B14F-4D97-AF65-F5344CB8AC3E}">
        <p14:creationId xmlns:p14="http://schemas.microsoft.com/office/powerpoint/2010/main" val="1574883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a:ln/>
        </p:spPr>
        <p:txBody>
          <a:bodyPr/>
          <a:lstStyle>
            <a:lvl1pPr>
              <a:defRPr/>
            </a:lvl1pPr>
          </a:lstStyle>
          <a:p>
            <a:pPr>
              <a:defRPr/>
            </a:pPr>
            <a:fld id="{60A0E8AF-1545-4817-B025-5126892A1D48}" type="slidenum">
              <a:rPr lang="en-US" altLang="en-US"/>
              <a:pPr>
                <a:defRPr/>
              </a:pPr>
              <a:t>‹#›</a:t>
            </a:fld>
            <a:endParaRPr lang="en-US" altLang="en-US"/>
          </a:p>
        </p:txBody>
      </p:sp>
    </p:spTree>
    <p:extLst>
      <p:ext uri="{BB962C8B-B14F-4D97-AF65-F5344CB8AC3E}">
        <p14:creationId xmlns:p14="http://schemas.microsoft.com/office/powerpoint/2010/main" val="1942704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p:cNvSpPr>
            <a:spLocks noGrp="1" noChangeArrowheads="1"/>
          </p:cNvSpPr>
          <p:nvPr>
            <p:ph type="sldNum" sz="quarter" idx="12"/>
          </p:nvPr>
        </p:nvSpPr>
        <p:spPr>
          <a:ln/>
        </p:spPr>
        <p:txBody>
          <a:bodyPr/>
          <a:lstStyle>
            <a:lvl1pPr>
              <a:defRPr/>
            </a:lvl1pPr>
          </a:lstStyle>
          <a:p>
            <a:pPr>
              <a:defRPr/>
            </a:pPr>
            <a:fld id="{8F5AFD69-C024-41D5-A069-67E133B1E76E}" type="slidenum">
              <a:rPr lang="en-US" altLang="en-US"/>
              <a:pPr>
                <a:defRPr/>
              </a:pPr>
              <a:t>‹#›</a:t>
            </a:fld>
            <a:endParaRPr lang="en-US" altLang="en-US"/>
          </a:p>
        </p:txBody>
      </p:sp>
    </p:spTree>
    <p:extLst>
      <p:ext uri="{BB962C8B-B14F-4D97-AF65-F5344CB8AC3E}">
        <p14:creationId xmlns:p14="http://schemas.microsoft.com/office/powerpoint/2010/main" val="3083971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p:cNvSpPr>
            <a:spLocks noGrp="1" noChangeArrowheads="1"/>
          </p:cNvSpPr>
          <p:nvPr>
            <p:ph type="sldNum" sz="quarter" idx="12"/>
          </p:nvPr>
        </p:nvSpPr>
        <p:spPr>
          <a:ln/>
        </p:spPr>
        <p:txBody>
          <a:bodyPr/>
          <a:lstStyle>
            <a:lvl1pPr>
              <a:defRPr/>
            </a:lvl1pPr>
          </a:lstStyle>
          <a:p>
            <a:pPr>
              <a:defRPr/>
            </a:pPr>
            <a:fld id="{2D53565D-A5E4-4998-BE11-66FBE2244988}" type="slidenum">
              <a:rPr lang="en-US" altLang="en-US"/>
              <a:pPr>
                <a:defRPr/>
              </a:pPr>
              <a:t>‹#›</a:t>
            </a:fld>
            <a:endParaRPr lang="en-US" altLang="en-US"/>
          </a:p>
        </p:txBody>
      </p:sp>
    </p:spTree>
    <p:extLst>
      <p:ext uri="{BB962C8B-B14F-4D97-AF65-F5344CB8AC3E}">
        <p14:creationId xmlns:p14="http://schemas.microsoft.com/office/powerpoint/2010/main" val="13063902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C359704C-9FE3-450E-A290-FBC8243D7E18}" type="slidenum">
              <a:rPr lang="en-US" altLang="en-US"/>
              <a:pPr>
                <a:defRPr/>
              </a:pPr>
              <a:t>‹#›</a:t>
            </a:fld>
            <a:endParaRPr lang="en-US" altLang="en-US"/>
          </a:p>
        </p:txBody>
      </p:sp>
    </p:spTree>
    <p:extLst>
      <p:ext uri="{BB962C8B-B14F-4D97-AF65-F5344CB8AC3E}">
        <p14:creationId xmlns:p14="http://schemas.microsoft.com/office/powerpoint/2010/main" val="3112319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6D41DB49-8943-4AA8-AEF3-F4387174CC40}" type="slidenum">
              <a:rPr lang="en-US" altLang="en-US"/>
              <a:pPr>
                <a:defRPr/>
              </a:pPr>
              <a:t>‹#›</a:t>
            </a:fld>
            <a:endParaRPr lang="en-US" altLang="en-US"/>
          </a:p>
        </p:txBody>
      </p:sp>
    </p:spTree>
    <p:extLst>
      <p:ext uri="{BB962C8B-B14F-4D97-AF65-F5344CB8AC3E}">
        <p14:creationId xmlns:p14="http://schemas.microsoft.com/office/powerpoint/2010/main" val="1241993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BBFFDD"/>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defRPr sz="1400" i="0" smtClean="0">
                <a:latin typeface="Arial" charset="0"/>
              </a:defRPr>
            </a:lvl1pPr>
          </a:lstStyle>
          <a:p>
            <a:pPr>
              <a:defRPr/>
            </a:pPr>
            <a:endParaRPr lang="en-US" alt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ctr">
              <a:defRPr sz="1400" i="0" smtClean="0">
                <a:latin typeface="Arial" charset="0"/>
              </a:defRPr>
            </a:lvl1pPr>
          </a:lstStyle>
          <a:p>
            <a:pPr>
              <a:defRPr/>
            </a:pPr>
            <a:endParaRPr lang="en-US" alt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400" i="0" smtClean="0">
                <a:latin typeface="Arial" charset="0"/>
              </a:defRPr>
            </a:lvl1pPr>
          </a:lstStyle>
          <a:p>
            <a:pPr>
              <a:defRPr/>
            </a:pPr>
            <a:fld id="{E0592081-F691-4511-80BD-F15355DFB61F}"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chart" Target="../charts/chart5.xml"/><Relationship Id="rId4" Type="http://schemas.openxmlformats.org/officeDocument/2006/relationships/chart" Target="../charts/chart4.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youtube.com/watch?v=DgyuBWN9D4w" TargetMode="Externa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eople.vcu.edu/~elhaij/bnfo300/17/Units/Proposal/How-to-write-a-proposal-description.html" TargetMode="External"/><Relationship Id="rId1" Type="http://schemas.openxmlformats.org/officeDocument/2006/relationships/slideLayout" Target="../slideLayouts/slideLayout7.xml"/><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hyperlink" Target="https://www.youtube.com/watch?v=XwiQVKOrejo"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wmf"/><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21.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4.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37.png"/><Relationship Id="rId4" Type="http://schemas.openxmlformats.org/officeDocument/2006/relationships/image" Target="../media/image36.wmf"/></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w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w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wmf"/><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3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44.w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68469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3494" y="59859"/>
            <a:ext cx="6577012" cy="1547994"/>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863" y="1700213"/>
            <a:ext cx="7534275" cy="3457575"/>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
        <p:nvSpPr>
          <p:cNvPr id="5" name="Right Arrow 4"/>
          <p:cNvSpPr/>
          <p:nvPr/>
        </p:nvSpPr>
        <p:spPr bwMode="auto">
          <a:xfrm>
            <a:off x="743856" y="3214914"/>
            <a:ext cx="457200" cy="304800"/>
          </a:xfrm>
          <a:prstGeom prst="rightArrow">
            <a:avLst/>
          </a:prstGeom>
          <a:solidFill>
            <a:srgbClr val="FFFF00"/>
          </a:solid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6" name="Right Arrow 5"/>
          <p:cNvSpPr/>
          <p:nvPr/>
        </p:nvSpPr>
        <p:spPr bwMode="auto">
          <a:xfrm>
            <a:off x="729342" y="4296228"/>
            <a:ext cx="457200" cy="304800"/>
          </a:xfrm>
          <a:prstGeom prst="rightArrow">
            <a:avLst/>
          </a:prstGeom>
          <a:solidFill>
            <a:srgbClr val="FFFF00"/>
          </a:solid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987443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3494" y="59859"/>
            <a:ext cx="6577012" cy="1547994"/>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pic>
        <p:nvPicPr>
          <p:cNvPr id="102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10939"/>
          <a:stretch/>
        </p:blipFill>
        <p:spPr bwMode="auto">
          <a:xfrm>
            <a:off x="1814286" y="1752600"/>
            <a:ext cx="5476875" cy="5081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ight Arrow 5"/>
          <p:cNvSpPr/>
          <p:nvPr/>
        </p:nvSpPr>
        <p:spPr bwMode="auto">
          <a:xfrm>
            <a:off x="1661886" y="6172200"/>
            <a:ext cx="457200" cy="304800"/>
          </a:xfrm>
          <a:prstGeom prst="rightArrow">
            <a:avLst/>
          </a:prstGeom>
          <a:solidFill>
            <a:srgbClr val="FFFF00"/>
          </a:solid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4147334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76200"/>
            <a:ext cx="8686800" cy="2882015"/>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pic>
        <p:nvPicPr>
          <p:cNvPr id="717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114" y="3124200"/>
            <a:ext cx="8686800" cy="1481211"/>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pic>
        <p:nvPicPr>
          <p:cNvPr id="717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970" y="4798053"/>
            <a:ext cx="8686800" cy="611132"/>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pic>
        <p:nvPicPr>
          <p:cNvPr id="7176"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456" y="5636253"/>
            <a:ext cx="8686800" cy="535947"/>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735440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76200"/>
            <a:ext cx="8686800" cy="2882015"/>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pic>
        <p:nvPicPr>
          <p:cNvPr id="717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b="28770"/>
          <a:stretch/>
        </p:blipFill>
        <p:spPr bwMode="auto">
          <a:xfrm>
            <a:off x="210456" y="3257036"/>
            <a:ext cx="8686800" cy="565366"/>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pic>
        <p:nvPicPr>
          <p:cNvPr id="71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4155107"/>
            <a:ext cx="8686800" cy="950293"/>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137473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888" y="10886"/>
            <a:ext cx="7439025" cy="35623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Group 4"/>
          <p:cNvGrpSpPr/>
          <p:nvPr/>
        </p:nvGrpSpPr>
        <p:grpSpPr>
          <a:xfrm>
            <a:off x="2863850" y="3573236"/>
            <a:ext cx="4375150" cy="2743200"/>
            <a:chOff x="2863850" y="3573236"/>
            <a:chExt cx="4375150" cy="2743200"/>
          </a:xfrm>
        </p:grpSpPr>
        <p:grpSp>
          <p:nvGrpSpPr>
            <p:cNvPr id="4" name="Group 3"/>
            <p:cNvGrpSpPr/>
            <p:nvPr/>
          </p:nvGrpSpPr>
          <p:grpSpPr>
            <a:xfrm>
              <a:off x="2863850" y="3573236"/>
              <a:ext cx="4375150" cy="2743200"/>
              <a:chOff x="2863850" y="3573236"/>
              <a:chExt cx="4375150" cy="2743200"/>
            </a:xfrm>
          </p:grpSpPr>
          <p:graphicFrame>
            <p:nvGraphicFramePr>
              <p:cNvPr id="3" name="Chart 2"/>
              <p:cNvGraphicFramePr>
                <a:graphicFrameLocks/>
              </p:cNvGraphicFramePr>
              <p:nvPr>
                <p:extLst>
                  <p:ext uri="{D42A27DB-BD31-4B8C-83A1-F6EECF244321}">
                    <p14:modId xmlns:p14="http://schemas.microsoft.com/office/powerpoint/2010/main" val="809198802"/>
                  </p:ext>
                </p:extLst>
              </p:nvPr>
            </p:nvGraphicFramePr>
            <p:xfrm>
              <a:off x="2863850" y="3573236"/>
              <a:ext cx="34671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p:cNvSpPr txBox="1"/>
              <p:nvPr/>
            </p:nvSpPr>
            <p:spPr>
              <a:xfrm>
                <a:off x="4724400" y="4215825"/>
                <a:ext cx="2514600" cy="584775"/>
              </a:xfrm>
              <a:prstGeom prst="rect">
                <a:avLst/>
              </a:prstGeom>
              <a:noFill/>
            </p:spPr>
            <p:txBody>
              <a:bodyPr wrap="square" rtlCol="0">
                <a:spAutoFit/>
              </a:bodyPr>
              <a:lstStyle/>
              <a:p>
                <a:r>
                  <a:rPr lang="en-US" sz="3200" b="1" i="0" dirty="0" smtClean="0"/>
                  <a:t>oxycodone</a:t>
                </a:r>
                <a:endParaRPr lang="en-US" sz="3200" b="1" i="0" dirty="0"/>
              </a:p>
            </p:txBody>
          </p:sp>
        </p:grpSp>
        <p:sp>
          <p:nvSpPr>
            <p:cNvPr id="6" name="TextBox 5"/>
            <p:cNvSpPr txBox="1"/>
            <p:nvPr/>
          </p:nvSpPr>
          <p:spPr>
            <a:xfrm>
              <a:off x="4724400" y="4691742"/>
              <a:ext cx="1371600" cy="633096"/>
            </a:xfrm>
            <a:prstGeom prst="rect">
              <a:avLst/>
            </a:prstGeom>
            <a:noFill/>
          </p:spPr>
          <p:txBody>
            <a:bodyPr wrap="square" rtlCol="0">
              <a:spAutoFit/>
            </a:bodyPr>
            <a:lstStyle/>
            <a:p>
              <a:pPr algn="ctr"/>
              <a:r>
                <a:rPr lang="en-US" sz="2800" b="1" i="0" dirty="0" smtClean="0"/>
                <a:t>(12)</a:t>
              </a:r>
              <a:endParaRPr lang="en-US" sz="2800" b="1" i="0" dirty="0"/>
            </a:p>
          </p:txBody>
        </p:sp>
      </p:grpSp>
    </p:spTree>
    <p:extLst>
      <p:ext uri="{BB962C8B-B14F-4D97-AF65-F5344CB8AC3E}">
        <p14:creationId xmlns:p14="http://schemas.microsoft.com/office/powerpoint/2010/main" val="841538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134"/>
          <a:stretch/>
        </p:blipFill>
        <p:spPr bwMode="auto">
          <a:xfrm>
            <a:off x="823913" y="1"/>
            <a:ext cx="7496175" cy="4165600"/>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grpSp>
        <p:nvGrpSpPr>
          <p:cNvPr id="2" name="Group 1"/>
          <p:cNvGrpSpPr/>
          <p:nvPr/>
        </p:nvGrpSpPr>
        <p:grpSpPr>
          <a:xfrm>
            <a:off x="2838450" y="4114800"/>
            <a:ext cx="4400550" cy="2743200"/>
            <a:chOff x="2838450" y="4114800"/>
            <a:chExt cx="4400550" cy="2743200"/>
          </a:xfrm>
        </p:grpSpPr>
        <p:graphicFrame>
          <p:nvGraphicFramePr>
            <p:cNvPr id="5" name="Chart 4"/>
            <p:cNvGraphicFramePr>
              <a:graphicFrameLocks/>
            </p:cNvGraphicFramePr>
            <p:nvPr>
              <p:extLst>
                <p:ext uri="{D42A27DB-BD31-4B8C-83A1-F6EECF244321}">
                  <p14:modId xmlns:p14="http://schemas.microsoft.com/office/powerpoint/2010/main" val="1228058736"/>
                </p:ext>
              </p:extLst>
            </p:nvPr>
          </p:nvGraphicFramePr>
          <p:xfrm>
            <a:off x="2838450" y="4114800"/>
            <a:ext cx="34671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4724400" y="4749225"/>
              <a:ext cx="2514600" cy="584775"/>
            </a:xfrm>
            <a:prstGeom prst="rect">
              <a:avLst/>
            </a:prstGeom>
            <a:noFill/>
          </p:spPr>
          <p:txBody>
            <a:bodyPr wrap="square" rtlCol="0">
              <a:spAutoFit/>
            </a:bodyPr>
            <a:lstStyle/>
            <a:p>
              <a:r>
                <a:rPr lang="en-US" sz="3200" b="1" i="0" dirty="0" smtClean="0"/>
                <a:t>back pain</a:t>
              </a:r>
              <a:endParaRPr lang="en-US" sz="3200" b="1" i="0" dirty="0"/>
            </a:p>
          </p:txBody>
        </p:sp>
      </p:grpSp>
      <p:sp>
        <p:nvSpPr>
          <p:cNvPr id="8" name="TextBox 7"/>
          <p:cNvSpPr txBox="1"/>
          <p:nvPr/>
        </p:nvSpPr>
        <p:spPr>
          <a:xfrm>
            <a:off x="4648200" y="5257800"/>
            <a:ext cx="1371600" cy="523220"/>
          </a:xfrm>
          <a:prstGeom prst="rect">
            <a:avLst/>
          </a:prstGeom>
          <a:noFill/>
        </p:spPr>
        <p:txBody>
          <a:bodyPr wrap="square" rtlCol="0">
            <a:spAutoFit/>
          </a:bodyPr>
          <a:lstStyle/>
          <a:p>
            <a:pPr algn="ctr"/>
            <a:r>
              <a:rPr lang="en-US" sz="2800" b="1" i="0" dirty="0" smtClean="0"/>
              <a:t>(14)</a:t>
            </a:r>
            <a:endParaRPr lang="en-US" sz="2800" b="1" i="0" dirty="0"/>
          </a:p>
        </p:txBody>
      </p:sp>
    </p:spTree>
    <p:extLst>
      <p:ext uri="{BB962C8B-B14F-4D97-AF65-F5344CB8AC3E}">
        <p14:creationId xmlns:p14="http://schemas.microsoft.com/office/powerpoint/2010/main" val="4032911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4454" b="72181"/>
          <a:stretch/>
        </p:blipFill>
        <p:spPr bwMode="auto">
          <a:xfrm>
            <a:off x="166914" y="170537"/>
            <a:ext cx="8686800" cy="584206"/>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graphicFrame>
        <p:nvGraphicFramePr>
          <p:cNvPr id="6" name="Chart 5"/>
          <p:cNvGraphicFramePr>
            <a:graphicFrameLocks/>
          </p:cNvGraphicFramePr>
          <p:nvPr>
            <p:extLst>
              <p:ext uri="{D42A27DB-BD31-4B8C-83A1-F6EECF244321}">
                <p14:modId xmlns:p14="http://schemas.microsoft.com/office/powerpoint/2010/main" val="1539748446"/>
              </p:ext>
            </p:extLst>
          </p:nvPr>
        </p:nvGraphicFramePr>
        <p:xfrm>
          <a:off x="2909887" y="4114800"/>
          <a:ext cx="3324225"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4800600" y="4343400"/>
            <a:ext cx="2514600" cy="1569660"/>
          </a:xfrm>
          <a:prstGeom prst="rect">
            <a:avLst/>
          </a:prstGeom>
          <a:noFill/>
        </p:spPr>
        <p:txBody>
          <a:bodyPr wrap="square" rtlCol="0">
            <a:spAutoFit/>
          </a:bodyPr>
          <a:lstStyle/>
          <a:p>
            <a:pPr algn="ctr"/>
            <a:r>
              <a:rPr lang="en-US" sz="3200" b="1" i="0" dirty="0" smtClean="0"/>
              <a:t>no management problems</a:t>
            </a:r>
            <a:endParaRPr lang="en-US" sz="3200" b="1" i="0" dirty="0"/>
          </a:p>
        </p:txBody>
      </p:sp>
      <p:grpSp>
        <p:nvGrpSpPr>
          <p:cNvPr id="8" name="Group 7"/>
          <p:cNvGrpSpPr/>
          <p:nvPr/>
        </p:nvGrpSpPr>
        <p:grpSpPr>
          <a:xfrm>
            <a:off x="152400" y="1143000"/>
            <a:ext cx="4375150" cy="2743200"/>
            <a:chOff x="2863850" y="3573236"/>
            <a:chExt cx="4375150" cy="2743200"/>
          </a:xfrm>
        </p:grpSpPr>
        <p:graphicFrame>
          <p:nvGraphicFramePr>
            <p:cNvPr id="9" name="Chart 8"/>
            <p:cNvGraphicFramePr>
              <a:graphicFrameLocks/>
            </p:cNvGraphicFramePr>
            <p:nvPr>
              <p:extLst>
                <p:ext uri="{D42A27DB-BD31-4B8C-83A1-F6EECF244321}">
                  <p14:modId xmlns:p14="http://schemas.microsoft.com/office/powerpoint/2010/main" val="1508438378"/>
                </p:ext>
              </p:extLst>
            </p:nvPr>
          </p:nvGraphicFramePr>
          <p:xfrm>
            <a:off x="2863850" y="3573236"/>
            <a:ext cx="34671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10" name="TextBox 9"/>
            <p:cNvSpPr txBox="1"/>
            <p:nvPr/>
          </p:nvSpPr>
          <p:spPr>
            <a:xfrm>
              <a:off x="4724400" y="4215825"/>
              <a:ext cx="2514600" cy="584775"/>
            </a:xfrm>
            <a:prstGeom prst="rect">
              <a:avLst/>
            </a:prstGeom>
            <a:noFill/>
          </p:spPr>
          <p:txBody>
            <a:bodyPr wrap="square" rtlCol="0">
              <a:spAutoFit/>
            </a:bodyPr>
            <a:lstStyle/>
            <a:p>
              <a:r>
                <a:rPr lang="en-US" sz="3200" b="1" i="0" dirty="0" smtClean="0"/>
                <a:t>oxycodone</a:t>
              </a:r>
              <a:endParaRPr lang="en-US" sz="3200" b="1" i="0" dirty="0"/>
            </a:p>
          </p:txBody>
        </p:sp>
      </p:grpSp>
      <p:grpSp>
        <p:nvGrpSpPr>
          <p:cNvPr id="11" name="Group 10"/>
          <p:cNvGrpSpPr/>
          <p:nvPr/>
        </p:nvGrpSpPr>
        <p:grpSpPr>
          <a:xfrm>
            <a:off x="5048250" y="1143000"/>
            <a:ext cx="4400550" cy="2743200"/>
            <a:chOff x="2838450" y="4114800"/>
            <a:chExt cx="4400550" cy="2743200"/>
          </a:xfrm>
        </p:grpSpPr>
        <p:graphicFrame>
          <p:nvGraphicFramePr>
            <p:cNvPr id="12" name="Chart 11"/>
            <p:cNvGraphicFramePr>
              <a:graphicFrameLocks/>
            </p:cNvGraphicFramePr>
            <p:nvPr>
              <p:extLst>
                <p:ext uri="{D42A27DB-BD31-4B8C-83A1-F6EECF244321}">
                  <p14:modId xmlns:p14="http://schemas.microsoft.com/office/powerpoint/2010/main" val="3648780009"/>
                </p:ext>
              </p:extLst>
            </p:nvPr>
          </p:nvGraphicFramePr>
          <p:xfrm>
            <a:off x="2838450" y="4114800"/>
            <a:ext cx="3467100"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13" name="TextBox 12"/>
            <p:cNvSpPr txBox="1"/>
            <p:nvPr/>
          </p:nvSpPr>
          <p:spPr>
            <a:xfrm>
              <a:off x="4724400" y="4749225"/>
              <a:ext cx="2514600" cy="584775"/>
            </a:xfrm>
            <a:prstGeom prst="rect">
              <a:avLst/>
            </a:prstGeom>
            <a:noFill/>
          </p:spPr>
          <p:txBody>
            <a:bodyPr wrap="square" rtlCol="0">
              <a:spAutoFit/>
            </a:bodyPr>
            <a:lstStyle/>
            <a:p>
              <a:r>
                <a:rPr lang="en-US" sz="3200" b="1" i="0" dirty="0" smtClean="0"/>
                <a:t>back pain</a:t>
              </a:r>
              <a:endParaRPr lang="en-US" sz="3200" b="1" i="0" dirty="0"/>
            </a:p>
          </p:txBody>
        </p:sp>
      </p:grpSp>
      <p:sp>
        <p:nvSpPr>
          <p:cNvPr id="2" name="TextBox 1"/>
          <p:cNvSpPr txBox="1"/>
          <p:nvPr/>
        </p:nvSpPr>
        <p:spPr>
          <a:xfrm>
            <a:off x="2012950" y="2209800"/>
            <a:ext cx="1371600" cy="523220"/>
          </a:xfrm>
          <a:prstGeom prst="rect">
            <a:avLst/>
          </a:prstGeom>
          <a:noFill/>
        </p:spPr>
        <p:txBody>
          <a:bodyPr wrap="square" rtlCol="0">
            <a:spAutoFit/>
          </a:bodyPr>
          <a:lstStyle/>
          <a:p>
            <a:pPr algn="ctr"/>
            <a:r>
              <a:rPr lang="en-US" sz="2800" b="1" i="0" dirty="0" smtClean="0"/>
              <a:t>(12)</a:t>
            </a:r>
            <a:endParaRPr lang="en-US" sz="2800" b="1" i="0" dirty="0"/>
          </a:p>
        </p:txBody>
      </p:sp>
      <p:sp>
        <p:nvSpPr>
          <p:cNvPr id="14" name="TextBox 13"/>
          <p:cNvSpPr txBox="1"/>
          <p:nvPr/>
        </p:nvSpPr>
        <p:spPr>
          <a:xfrm>
            <a:off x="6858000" y="2296180"/>
            <a:ext cx="1371600" cy="523220"/>
          </a:xfrm>
          <a:prstGeom prst="rect">
            <a:avLst/>
          </a:prstGeom>
          <a:noFill/>
        </p:spPr>
        <p:txBody>
          <a:bodyPr wrap="square" rtlCol="0">
            <a:spAutoFit/>
          </a:bodyPr>
          <a:lstStyle/>
          <a:p>
            <a:pPr algn="ctr"/>
            <a:r>
              <a:rPr lang="en-US" sz="2800" b="1" i="0" dirty="0" smtClean="0"/>
              <a:t>(14)</a:t>
            </a:r>
            <a:endParaRPr lang="en-US" sz="2800" b="1" i="0" dirty="0"/>
          </a:p>
        </p:txBody>
      </p:sp>
      <p:sp>
        <p:nvSpPr>
          <p:cNvPr id="15" name="TextBox 14"/>
          <p:cNvSpPr txBox="1"/>
          <p:nvPr/>
        </p:nvSpPr>
        <p:spPr>
          <a:xfrm>
            <a:off x="4343400" y="5867400"/>
            <a:ext cx="1371600" cy="523220"/>
          </a:xfrm>
          <a:prstGeom prst="rect">
            <a:avLst/>
          </a:prstGeom>
          <a:noFill/>
        </p:spPr>
        <p:txBody>
          <a:bodyPr wrap="square" rtlCol="0">
            <a:spAutoFit/>
          </a:bodyPr>
          <a:lstStyle/>
          <a:p>
            <a:pPr algn="ctr"/>
            <a:r>
              <a:rPr lang="en-US" sz="2800" b="1" i="0" dirty="0" smtClean="0"/>
              <a:t>(17)</a:t>
            </a:r>
            <a:endParaRPr lang="en-US" sz="2800" b="1" i="0" dirty="0"/>
          </a:p>
        </p:txBody>
      </p:sp>
    </p:spTree>
    <p:extLst>
      <p:ext uri="{BB962C8B-B14F-4D97-AF65-F5344CB8AC3E}">
        <p14:creationId xmlns:p14="http://schemas.microsoft.com/office/powerpoint/2010/main" val="167424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p:bldP spid="2" grpId="0"/>
      <p:bldP spid="14"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8300" y="2209800"/>
            <a:ext cx="5867400" cy="440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b="34152"/>
          <a:stretch/>
        </p:blipFill>
        <p:spPr bwMode="auto">
          <a:xfrm>
            <a:off x="228600" y="76200"/>
            <a:ext cx="8686800" cy="1897743"/>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721343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50" y="133350"/>
            <a:ext cx="6667500" cy="933450"/>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834" y="1295400"/>
            <a:ext cx="8143875" cy="2562225"/>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pic>
        <p:nvPicPr>
          <p:cNvPr id="4100"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t="4289"/>
          <a:stretch/>
        </p:blipFill>
        <p:spPr bwMode="auto">
          <a:xfrm>
            <a:off x="485548" y="4033611"/>
            <a:ext cx="8086725" cy="1376589"/>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091" y="5715000"/>
            <a:ext cx="8046720" cy="670560"/>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grpSp>
        <p:nvGrpSpPr>
          <p:cNvPr id="5" name="Group 4"/>
          <p:cNvGrpSpPr/>
          <p:nvPr/>
        </p:nvGrpSpPr>
        <p:grpSpPr>
          <a:xfrm>
            <a:off x="533400" y="1295400"/>
            <a:ext cx="8077200" cy="4114800"/>
            <a:chOff x="685800" y="1295400"/>
            <a:chExt cx="8077200" cy="4114800"/>
          </a:xfrm>
        </p:grpSpPr>
        <p:sp>
          <p:nvSpPr>
            <p:cNvPr id="4" name="Cloud Callout 3"/>
            <p:cNvSpPr/>
            <p:nvPr/>
          </p:nvSpPr>
          <p:spPr bwMode="auto">
            <a:xfrm>
              <a:off x="685800" y="1295400"/>
              <a:ext cx="8077200" cy="4114800"/>
            </a:xfrm>
            <a:prstGeom prst="cloudCallout">
              <a:avLst>
                <a:gd name="adj1" fmla="val 12"/>
                <a:gd name="adj2" fmla="val 25816"/>
              </a:avLst>
            </a:prstGeom>
            <a:blipFill>
              <a:blip r:embed="rId6"/>
              <a:tile tx="0" ty="0" sx="100000" sy="100000" flip="none" algn="tl"/>
            </a:blip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3" name="TextBox 2"/>
            <p:cNvSpPr txBox="1"/>
            <p:nvPr/>
          </p:nvSpPr>
          <p:spPr>
            <a:xfrm>
              <a:off x="1752600" y="2128897"/>
              <a:ext cx="6248400" cy="2062103"/>
            </a:xfrm>
            <a:prstGeom prst="rect">
              <a:avLst/>
            </a:prstGeom>
            <a:noFill/>
          </p:spPr>
          <p:txBody>
            <a:bodyPr wrap="square" rtlCol="0">
              <a:spAutoFit/>
            </a:bodyPr>
            <a:lstStyle/>
            <a:p>
              <a:pPr algn="ctr"/>
              <a:r>
                <a:rPr lang="en-US" sz="3200" b="1" i="0" dirty="0" smtClean="0"/>
                <a:t>The ball is now in your court… </a:t>
              </a:r>
              <a:br>
                <a:rPr lang="en-US" sz="3200" b="1" i="0" dirty="0" smtClean="0"/>
              </a:br>
              <a:r>
                <a:rPr lang="en-US" sz="3200" b="1" i="0" dirty="0" smtClean="0"/>
                <a:t>Do you prescribe or not?</a:t>
              </a:r>
            </a:p>
            <a:p>
              <a:pPr algn="ctr"/>
              <a:r>
                <a:rPr lang="en-US" sz="3200" b="1" i="0" dirty="0" smtClean="0">
                  <a:solidFill>
                    <a:srgbClr val="FF0000"/>
                  </a:solidFill>
                </a:rPr>
                <a:t>Provide an analysis… </a:t>
              </a:r>
              <a:br>
                <a:rPr lang="en-US" sz="3200" b="1" i="0" dirty="0" smtClean="0">
                  <a:solidFill>
                    <a:srgbClr val="FF0000"/>
                  </a:solidFill>
                </a:rPr>
              </a:br>
              <a:r>
                <a:rPr lang="en-US" sz="3200" b="1" i="0" dirty="0" smtClean="0">
                  <a:solidFill>
                    <a:srgbClr val="FF0000"/>
                  </a:solidFill>
                </a:rPr>
                <a:t>…that leads you to your decision</a:t>
              </a:r>
              <a:endParaRPr lang="en-US" sz="3200" b="1" i="0" dirty="0">
                <a:solidFill>
                  <a:srgbClr val="FF0000"/>
                </a:solidFill>
              </a:endParaRPr>
            </a:p>
          </p:txBody>
        </p:sp>
      </p:grpSp>
    </p:spTree>
    <p:extLst>
      <p:ext uri="{BB962C8B-B14F-4D97-AF65-F5344CB8AC3E}">
        <p14:creationId xmlns:p14="http://schemas.microsoft.com/office/powerpoint/2010/main" val="1723945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 y="1719944"/>
            <a:ext cx="8412480" cy="5102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914" name="Text Box 2"/>
          <p:cNvSpPr txBox="1">
            <a:spLocks noChangeArrowheads="1"/>
          </p:cNvSpPr>
          <p:nvPr/>
        </p:nvSpPr>
        <p:spPr bwMode="auto">
          <a:xfrm>
            <a:off x="381000" y="76200"/>
            <a:ext cx="822960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65" charset="0"/>
                <a:ea typeface="ＭＳ Ｐゴシック" pitchFamily="-65" charset="-128"/>
              </a:defRPr>
            </a:lvl1pPr>
            <a:lvl2pPr marL="37931725" indent="-37474525" eaLnBrk="0" hangingPunct="0">
              <a:defRPr sz="2400">
                <a:solidFill>
                  <a:schemeClr val="tx1"/>
                </a:solidFill>
                <a:latin typeface="Times New Roman" pitchFamily="-65" charset="0"/>
                <a:ea typeface="ＭＳ Ｐゴシック" pitchFamily="-65" charset="-128"/>
              </a:defRPr>
            </a:lvl2pPr>
            <a:lvl3pPr eaLnBrk="0" hangingPunct="0">
              <a:defRPr sz="2400">
                <a:solidFill>
                  <a:schemeClr val="tx1"/>
                </a:solidFill>
                <a:latin typeface="Times New Roman" pitchFamily="-65" charset="0"/>
                <a:ea typeface="ＭＳ Ｐゴシック" pitchFamily="-65" charset="-128"/>
              </a:defRPr>
            </a:lvl3pPr>
            <a:lvl4pPr eaLnBrk="0" hangingPunct="0">
              <a:defRPr sz="2400">
                <a:solidFill>
                  <a:schemeClr val="tx1"/>
                </a:solidFill>
                <a:latin typeface="Times New Roman" pitchFamily="-65" charset="0"/>
                <a:ea typeface="ＭＳ Ｐゴシック" pitchFamily="-65" charset="-128"/>
              </a:defRPr>
            </a:lvl4pPr>
            <a:lvl5pPr eaLnBrk="0" hangingPunct="0">
              <a:defRPr sz="2400">
                <a:solidFill>
                  <a:schemeClr val="tx1"/>
                </a:solidFill>
                <a:latin typeface="Times New Roman" pitchFamily="-65" charset="0"/>
                <a:ea typeface="ＭＳ Ｐゴシック" pitchFamily="-65" charset="-128"/>
              </a:defRPr>
            </a:lvl5pPr>
            <a:lvl6pPr marL="457200" eaLnBrk="0" fontAlgn="base" hangingPunct="0">
              <a:spcBef>
                <a:spcPct val="0"/>
              </a:spcBef>
              <a:spcAft>
                <a:spcPct val="0"/>
              </a:spcAft>
              <a:defRPr sz="2400">
                <a:solidFill>
                  <a:schemeClr val="tx1"/>
                </a:solidFill>
                <a:latin typeface="Times New Roman" pitchFamily="-65" charset="0"/>
                <a:ea typeface="ＭＳ Ｐゴシック" pitchFamily="-65" charset="-128"/>
              </a:defRPr>
            </a:lvl6pPr>
            <a:lvl7pPr marL="914400" eaLnBrk="0" fontAlgn="base" hangingPunct="0">
              <a:spcBef>
                <a:spcPct val="0"/>
              </a:spcBef>
              <a:spcAft>
                <a:spcPct val="0"/>
              </a:spcAft>
              <a:defRPr sz="2400">
                <a:solidFill>
                  <a:schemeClr val="tx1"/>
                </a:solidFill>
                <a:latin typeface="Times New Roman" pitchFamily="-65" charset="0"/>
                <a:ea typeface="ＭＳ Ｐゴシック" pitchFamily="-65" charset="-128"/>
              </a:defRPr>
            </a:lvl7pPr>
            <a:lvl8pPr marL="1371600" eaLnBrk="0" fontAlgn="base" hangingPunct="0">
              <a:spcBef>
                <a:spcPct val="0"/>
              </a:spcBef>
              <a:spcAft>
                <a:spcPct val="0"/>
              </a:spcAft>
              <a:defRPr sz="2400">
                <a:solidFill>
                  <a:schemeClr val="tx1"/>
                </a:solidFill>
                <a:latin typeface="Times New Roman" pitchFamily="-65" charset="0"/>
                <a:ea typeface="ＭＳ Ｐゴシック" pitchFamily="-65" charset="-128"/>
              </a:defRPr>
            </a:lvl8pPr>
            <a:lvl9pPr marL="1828800" eaLnBrk="0" fontAlgn="base" hangingPunct="0">
              <a:spcBef>
                <a:spcPct val="0"/>
              </a:spcBef>
              <a:spcAft>
                <a:spcPct val="0"/>
              </a:spcAft>
              <a:defRPr sz="2400">
                <a:solidFill>
                  <a:schemeClr val="tx1"/>
                </a:solidFill>
                <a:latin typeface="Times New Roman" pitchFamily="-65" charset="0"/>
                <a:ea typeface="ＭＳ Ｐゴシック" pitchFamily="-65" charset="-128"/>
              </a:defRPr>
            </a:lvl9pPr>
          </a:lstStyle>
          <a:p>
            <a:pPr algn="ctr">
              <a:spcBef>
                <a:spcPct val="50000"/>
              </a:spcBef>
            </a:pPr>
            <a:r>
              <a:rPr lang="en-US" altLang="en-US" sz="3600" dirty="0">
                <a:latin typeface="Lucida Handwriting" pitchFamily="-65" charset="0"/>
              </a:rPr>
              <a:t>Welcome to</a:t>
            </a:r>
            <a:r>
              <a:rPr lang="en-US" altLang="en-US" dirty="0"/>
              <a:t/>
            </a:r>
            <a:br>
              <a:rPr lang="en-US" altLang="en-US" dirty="0"/>
            </a:br>
            <a:r>
              <a:rPr lang="en-US" altLang="en-US" sz="3600" b="1" i="0" dirty="0"/>
              <a:t>Molecular Biology Through Discovery</a:t>
            </a:r>
            <a:br>
              <a:rPr lang="en-US" altLang="en-US" sz="3600" b="1" i="0" dirty="0"/>
            </a:br>
            <a:r>
              <a:rPr lang="en-US" altLang="en-US" sz="2800" b="1" i="0" dirty="0" smtClean="0"/>
              <a:t>Tuesday</a:t>
            </a:r>
            <a:r>
              <a:rPr lang="en-US" altLang="en-US" sz="2800" b="1" i="0" dirty="0"/>
              <a:t>, </a:t>
            </a:r>
            <a:r>
              <a:rPr lang="en-US" altLang="en-US" sz="2800" b="1" i="0" dirty="0" smtClean="0"/>
              <a:t>14 March 2017</a:t>
            </a:r>
            <a:endParaRPr lang="en-US" altLang="en-US" sz="3200" b="1" i="0" dirty="0"/>
          </a:p>
        </p:txBody>
      </p:sp>
      <p:sp>
        <p:nvSpPr>
          <p:cNvPr id="11" name="Rectangle 10"/>
          <p:cNvSpPr/>
          <p:nvPr/>
        </p:nvSpPr>
        <p:spPr bwMode="auto">
          <a:xfrm>
            <a:off x="685800" y="3780972"/>
            <a:ext cx="3487056" cy="990600"/>
          </a:xfrm>
          <a:prstGeom prst="rect">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dirty="0" smtClean="0">
              <a:ln>
                <a:noFill/>
              </a:ln>
              <a:solidFill>
                <a:schemeClr val="tx1"/>
              </a:solidFill>
              <a:effectLst/>
              <a:latin typeface="Times New Roman" pitchFamily="18" charset="0"/>
            </a:endParaRPr>
          </a:p>
        </p:txBody>
      </p:sp>
      <p:pic>
        <p:nvPicPr>
          <p:cNvPr id="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6751" y="2690697"/>
            <a:ext cx="5922457" cy="2338387"/>
          </a:xfrm>
          <a:prstGeom prst="rect">
            <a:avLst/>
          </a:prstGeom>
          <a:ln w="57150">
            <a:solidFill>
              <a:srgbClr val="FF0000"/>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
        <p:nvSpPr>
          <p:cNvPr id="8" name="Right Arrow 7"/>
          <p:cNvSpPr/>
          <p:nvPr/>
        </p:nvSpPr>
        <p:spPr bwMode="auto">
          <a:xfrm>
            <a:off x="2298524" y="3124200"/>
            <a:ext cx="457200" cy="304800"/>
          </a:xfrm>
          <a:prstGeom prst="rightArrow">
            <a:avLst/>
          </a:prstGeom>
          <a:solidFill>
            <a:srgbClr val="FFFF00"/>
          </a:solid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5820073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hlinkClick r:id="rId2"/>
          </p:cNvPr>
          <p:cNvSpPr/>
          <p:nvPr/>
        </p:nvSpPr>
        <p:spPr bwMode="auto">
          <a:xfrm>
            <a:off x="7924800" y="3937337"/>
            <a:ext cx="970368" cy="380494"/>
          </a:xfrm>
          <a:prstGeom prst="rect">
            <a:avLst/>
          </a:prstGeom>
          <a:no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 y="1719944"/>
            <a:ext cx="8412480" cy="5102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914" name="Text Box 2"/>
          <p:cNvSpPr txBox="1">
            <a:spLocks noChangeArrowheads="1"/>
          </p:cNvSpPr>
          <p:nvPr/>
        </p:nvSpPr>
        <p:spPr bwMode="auto">
          <a:xfrm>
            <a:off x="381000" y="76200"/>
            <a:ext cx="822960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65" charset="0"/>
                <a:ea typeface="ＭＳ Ｐゴシック" pitchFamily="-65" charset="-128"/>
              </a:defRPr>
            </a:lvl1pPr>
            <a:lvl2pPr marL="37931725" indent="-37474525" eaLnBrk="0" hangingPunct="0">
              <a:defRPr sz="2400">
                <a:solidFill>
                  <a:schemeClr val="tx1"/>
                </a:solidFill>
                <a:latin typeface="Times New Roman" pitchFamily="-65" charset="0"/>
                <a:ea typeface="ＭＳ Ｐゴシック" pitchFamily="-65" charset="-128"/>
              </a:defRPr>
            </a:lvl2pPr>
            <a:lvl3pPr eaLnBrk="0" hangingPunct="0">
              <a:defRPr sz="2400">
                <a:solidFill>
                  <a:schemeClr val="tx1"/>
                </a:solidFill>
                <a:latin typeface="Times New Roman" pitchFamily="-65" charset="0"/>
                <a:ea typeface="ＭＳ Ｐゴシック" pitchFamily="-65" charset="-128"/>
              </a:defRPr>
            </a:lvl3pPr>
            <a:lvl4pPr eaLnBrk="0" hangingPunct="0">
              <a:defRPr sz="2400">
                <a:solidFill>
                  <a:schemeClr val="tx1"/>
                </a:solidFill>
                <a:latin typeface="Times New Roman" pitchFamily="-65" charset="0"/>
                <a:ea typeface="ＭＳ Ｐゴシック" pitchFamily="-65" charset="-128"/>
              </a:defRPr>
            </a:lvl4pPr>
            <a:lvl5pPr eaLnBrk="0" hangingPunct="0">
              <a:defRPr sz="2400">
                <a:solidFill>
                  <a:schemeClr val="tx1"/>
                </a:solidFill>
                <a:latin typeface="Times New Roman" pitchFamily="-65" charset="0"/>
                <a:ea typeface="ＭＳ Ｐゴシック" pitchFamily="-65" charset="-128"/>
              </a:defRPr>
            </a:lvl5pPr>
            <a:lvl6pPr marL="457200" eaLnBrk="0" fontAlgn="base" hangingPunct="0">
              <a:spcBef>
                <a:spcPct val="0"/>
              </a:spcBef>
              <a:spcAft>
                <a:spcPct val="0"/>
              </a:spcAft>
              <a:defRPr sz="2400">
                <a:solidFill>
                  <a:schemeClr val="tx1"/>
                </a:solidFill>
                <a:latin typeface="Times New Roman" pitchFamily="-65" charset="0"/>
                <a:ea typeface="ＭＳ Ｐゴシック" pitchFamily="-65" charset="-128"/>
              </a:defRPr>
            </a:lvl6pPr>
            <a:lvl7pPr marL="914400" eaLnBrk="0" fontAlgn="base" hangingPunct="0">
              <a:spcBef>
                <a:spcPct val="0"/>
              </a:spcBef>
              <a:spcAft>
                <a:spcPct val="0"/>
              </a:spcAft>
              <a:defRPr sz="2400">
                <a:solidFill>
                  <a:schemeClr val="tx1"/>
                </a:solidFill>
                <a:latin typeface="Times New Roman" pitchFamily="-65" charset="0"/>
                <a:ea typeface="ＭＳ Ｐゴシック" pitchFamily="-65" charset="-128"/>
              </a:defRPr>
            </a:lvl7pPr>
            <a:lvl8pPr marL="1371600" eaLnBrk="0" fontAlgn="base" hangingPunct="0">
              <a:spcBef>
                <a:spcPct val="0"/>
              </a:spcBef>
              <a:spcAft>
                <a:spcPct val="0"/>
              </a:spcAft>
              <a:defRPr sz="2400">
                <a:solidFill>
                  <a:schemeClr val="tx1"/>
                </a:solidFill>
                <a:latin typeface="Times New Roman" pitchFamily="-65" charset="0"/>
                <a:ea typeface="ＭＳ Ｐゴシック" pitchFamily="-65" charset="-128"/>
              </a:defRPr>
            </a:lvl8pPr>
            <a:lvl9pPr marL="1828800" eaLnBrk="0" fontAlgn="base" hangingPunct="0">
              <a:spcBef>
                <a:spcPct val="0"/>
              </a:spcBef>
              <a:spcAft>
                <a:spcPct val="0"/>
              </a:spcAft>
              <a:defRPr sz="2400">
                <a:solidFill>
                  <a:schemeClr val="tx1"/>
                </a:solidFill>
                <a:latin typeface="Times New Roman" pitchFamily="-65" charset="0"/>
                <a:ea typeface="ＭＳ Ｐゴシック" pitchFamily="-65" charset="-128"/>
              </a:defRPr>
            </a:lvl9pPr>
          </a:lstStyle>
          <a:p>
            <a:pPr algn="ctr">
              <a:spcBef>
                <a:spcPct val="50000"/>
              </a:spcBef>
            </a:pPr>
            <a:r>
              <a:rPr lang="en-US" altLang="en-US" sz="3600" dirty="0">
                <a:latin typeface="Lucida Handwriting" pitchFamily="-65" charset="0"/>
              </a:rPr>
              <a:t>Welcome to</a:t>
            </a:r>
            <a:r>
              <a:rPr lang="en-US" altLang="en-US" dirty="0"/>
              <a:t/>
            </a:r>
            <a:br>
              <a:rPr lang="en-US" altLang="en-US" dirty="0"/>
            </a:br>
            <a:r>
              <a:rPr lang="en-US" altLang="en-US" sz="3600" b="1" i="0" dirty="0"/>
              <a:t>Molecular Biology Through Discovery</a:t>
            </a:r>
            <a:br>
              <a:rPr lang="en-US" altLang="en-US" sz="3600" b="1" i="0" dirty="0"/>
            </a:br>
            <a:r>
              <a:rPr lang="en-US" altLang="en-US" sz="2800" b="1" i="0" dirty="0" smtClean="0"/>
              <a:t>Tuesday</a:t>
            </a:r>
            <a:r>
              <a:rPr lang="en-US" altLang="en-US" sz="2800" b="1" i="0" dirty="0"/>
              <a:t>, </a:t>
            </a:r>
            <a:r>
              <a:rPr lang="en-US" altLang="en-US" sz="2800" b="1" i="0" dirty="0" smtClean="0"/>
              <a:t>14 March 2017</a:t>
            </a:r>
            <a:endParaRPr lang="en-US" altLang="en-US" sz="3200" b="1" i="0" dirty="0"/>
          </a:p>
        </p:txBody>
      </p:sp>
      <p:sp>
        <p:nvSpPr>
          <p:cNvPr id="11" name="Rectangle 10"/>
          <p:cNvSpPr/>
          <p:nvPr/>
        </p:nvSpPr>
        <p:spPr bwMode="auto">
          <a:xfrm>
            <a:off x="685800" y="3780972"/>
            <a:ext cx="3487056" cy="990600"/>
          </a:xfrm>
          <a:prstGeom prst="rect">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dirty="0" smtClean="0">
              <a:ln>
                <a:noFill/>
              </a:ln>
              <a:solidFill>
                <a:schemeClr val="tx1"/>
              </a:solidFill>
              <a:effectLst/>
              <a:latin typeface="Times New Roman" pitchFamily="18" charset="0"/>
            </a:endParaRPr>
          </a:p>
        </p:txBody>
      </p:sp>
      <p:sp>
        <p:nvSpPr>
          <p:cNvPr id="8" name="Right Arrow 7"/>
          <p:cNvSpPr/>
          <p:nvPr/>
        </p:nvSpPr>
        <p:spPr bwMode="auto">
          <a:xfrm rot="16200000">
            <a:off x="8124372" y="4405086"/>
            <a:ext cx="457200" cy="304800"/>
          </a:xfrm>
          <a:prstGeom prst="rightArrow">
            <a:avLst/>
          </a:prstGeom>
          <a:solidFill>
            <a:srgbClr val="FFFF00"/>
          </a:solid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pic>
        <p:nvPicPr>
          <p:cNvPr id="3077" name="Picture 5" descr="Image result for bugs bunny icon">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66568" y="6194100"/>
            <a:ext cx="457200" cy="55209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28" descr="Newsprint"/>
          <p:cNvSpPr txBox="1">
            <a:spLocks noChangeArrowheads="1"/>
          </p:cNvSpPr>
          <p:nvPr/>
        </p:nvSpPr>
        <p:spPr bwMode="auto">
          <a:xfrm>
            <a:off x="4476570" y="3810000"/>
            <a:ext cx="3372030" cy="1015663"/>
          </a:xfrm>
          <a:prstGeom prst="rect">
            <a:avLst/>
          </a:prstGeom>
          <a:blipFill dpi="0" rotWithShape="1">
            <a:blip r:embed="rId6"/>
            <a:srcRect/>
            <a:tile tx="0" ty="0" sx="100000" sy="100000" flip="none" algn="tl"/>
          </a:blipFill>
          <a:ln w="57150" cmpd="thickThin">
            <a:solidFill>
              <a:schemeClr val="tx1"/>
            </a:solidFill>
            <a:miter lim="800000"/>
            <a:headEnd/>
            <a:tailEnd/>
          </a:ln>
        </p:spPr>
        <p:txBody>
          <a:bodyPr wrap="square">
            <a:spAutoFit/>
          </a:bodyPr>
          <a:lstStyle>
            <a:lvl1pPr eaLnBrk="0" hangingPunct="0">
              <a:defRPr sz="2400">
                <a:solidFill>
                  <a:schemeClr val="tx1"/>
                </a:solidFill>
                <a:latin typeface="Times New Roman" pitchFamily="-65" charset="0"/>
                <a:ea typeface="ＭＳ Ｐゴシック" pitchFamily="-65" charset="-128"/>
              </a:defRPr>
            </a:lvl1pPr>
            <a:lvl2pPr marL="37931725" indent="-37474525" eaLnBrk="0" hangingPunct="0">
              <a:defRPr sz="2400">
                <a:solidFill>
                  <a:schemeClr val="tx1"/>
                </a:solidFill>
                <a:latin typeface="Times New Roman" pitchFamily="-65" charset="0"/>
                <a:ea typeface="ＭＳ Ｐゴシック" pitchFamily="-65" charset="-128"/>
              </a:defRPr>
            </a:lvl2pPr>
            <a:lvl3pPr eaLnBrk="0" hangingPunct="0">
              <a:defRPr sz="2400">
                <a:solidFill>
                  <a:schemeClr val="tx1"/>
                </a:solidFill>
                <a:latin typeface="Times New Roman" pitchFamily="-65" charset="0"/>
                <a:ea typeface="ＭＳ Ｐゴシック" pitchFamily="-65" charset="-128"/>
              </a:defRPr>
            </a:lvl3pPr>
            <a:lvl4pPr eaLnBrk="0" hangingPunct="0">
              <a:defRPr sz="2400">
                <a:solidFill>
                  <a:schemeClr val="tx1"/>
                </a:solidFill>
                <a:latin typeface="Times New Roman" pitchFamily="-65" charset="0"/>
                <a:ea typeface="ＭＳ Ｐゴシック" pitchFamily="-65" charset="-128"/>
              </a:defRPr>
            </a:lvl4pPr>
            <a:lvl5pPr eaLnBrk="0" hangingPunct="0">
              <a:defRPr sz="2400">
                <a:solidFill>
                  <a:schemeClr val="tx1"/>
                </a:solidFill>
                <a:latin typeface="Times New Roman" pitchFamily="-65" charset="0"/>
                <a:ea typeface="ＭＳ Ｐゴシック" pitchFamily="-65" charset="-128"/>
              </a:defRPr>
            </a:lvl5pPr>
            <a:lvl6pPr marL="457200" eaLnBrk="0" fontAlgn="base" hangingPunct="0">
              <a:spcBef>
                <a:spcPct val="0"/>
              </a:spcBef>
              <a:spcAft>
                <a:spcPct val="0"/>
              </a:spcAft>
              <a:defRPr sz="2400">
                <a:solidFill>
                  <a:schemeClr val="tx1"/>
                </a:solidFill>
                <a:latin typeface="Times New Roman" pitchFamily="-65" charset="0"/>
                <a:ea typeface="ＭＳ Ｐゴシック" pitchFamily="-65" charset="-128"/>
              </a:defRPr>
            </a:lvl6pPr>
            <a:lvl7pPr marL="914400" eaLnBrk="0" fontAlgn="base" hangingPunct="0">
              <a:spcBef>
                <a:spcPct val="0"/>
              </a:spcBef>
              <a:spcAft>
                <a:spcPct val="0"/>
              </a:spcAft>
              <a:defRPr sz="2400">
                <a:solidFill>
                  <a:schemeClr val="tx1"/>
                </a:solidFill>
                <a:latin typeface="Times New Roman" pitchFamily="-65" charset="0"/>
                <a:ea typeface="ＭＳ Ｐゴシック" pitchFamily="-65" charset="-128"/>
              </a:defRPr>
            </a:lvl7pPr>
            <a:lvl8pPr marL="1371600" eaLnBrk="0" fontAlgn="base" hangingPunct="0">
              <a:spcBef>
                <a:spcPct val="0"/>
              </a:spcBef>
              <a:spcAft>
                <a:spcPct val="0"/>
              </a:spcAft>
              <a:defRPr sz="2400">
                <a:solidFill>
                  <a:schemeClr val="tx1"/>
                </a:solidFill>
                <a:latin typeface="Times New Roman" pitchFamily="-65" charset="0"/>
                <a:ea typeface="ＭＳ Ｐゴシック" pitchFamily="-65" charset="-128"/>
              </a:defRPr>
            </a:lvl8pPr>
            <a:lvl9pPr marL="1828800" eaLnBrk="0" fontAlgn="base" hangingPunct="0">
              <a:spcBef>
                <a:spcPct val="0"/>
              </a:spcBef>
              <a:spcAft>
                <a:spcPct val="0"/>
              </a:spcAft>
              <a:defRPr sz="2400">
                <a:solidFill>
                  <a:schemeClr val="tx1"/>
                </a:solidFill>
                <a:latin typeface="Times New Roman" pitchFamily="-65" charset="0"/>
                <a:ea typeface="ＭＳ Ｐゴシック" pitchFamily="-65" charset="-128"/>
              </a:defRPr>
            </a:lvl9pPr>
          </a:lstStyle>
          <a:p>
            <a:pPr algn="ctr"/>
            <a:r>
              <a:rPr lang="en-US" sz="2000" dirty="0" smtClean="0"/>
              <a:t>…</a:t>
            </a:r>
            <a:r>
              <a:rPr lang="en-US" sz="2000" dirty="0"/>
              <a:t>Is the proposal description due Friday follow the same guidelines as fall 2013</a:t>
            </a:r>
            <a:endParaRPr lang="en-US" sz="2000" b="1" dirty="0"/>
          </a:p>
        </p:txBody>
      </p:sp>
    </p:spTree>
    <p:extLst>
      <p:ext uri="{BB962C8B-B14F-4D97-AF65-F5344CB8AC3E}">
        <p14:creationId xmlns:p14="http://schemas.microsoft.com/office/powerpoint/2010/main" val="1270367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en-US" altLang="en-US" sz="4400" b="1" i="0" dirty="0">
                <a:solidFill>
                  <a:schemeClr val="tx2"/>
                </a:solidFill>
                <a:cs typeface="Times New Roman" pitchFamily="18" charset="0"/>
              </a:rPr>
              <a:t>Central Dogma: </a:t>
            </a:r>
            <a:br>
              <a:rPr lang="en-US" altLang="en-US" sz="4400" b="1" i="0" dirty="0">
                <a:solidFill>
                  <a:schemeClr val="tx2"/>
                </a:solidFill>
                <a:cs typeface="Times New Roman" pitchFamily="18" charset="0"/>
              </a:rPr>
            </a:br>
            <a:r>
              <a:rPr lang="en-US" altLang="en-US" sz="4400" b="1" i="0" dirty="0">
                <a:solidFill>
                  <a:schemeClr val="tx2"/>
                </a:solidFill>
                <a:cs typeface="Times New Roman" pitchFamily="18" charset="0"/>
              </a:rPr>
              <a:t>DNA to RNA to Protein</a:t>
            </a:r>
          </a:p>
        </p:txBody>
      </p:sp>
      <p:pic>
        <p:nvPicPr>
          <p:cNvPr id="27651" name="Picture 3" descr="dogma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0" y="2057400"/>
            <a:ext cx="7010400" cy="395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Freeform 4"/>
          <p:cNvSpPr>
            <a:spLocks/>
          </p:cNvSpPr>
          <p:nvPr/>
        </p:nvSpPr>
        <p:spPr bwMode="auto">
          <a:xfrm rot="5400000" flipH="1">
            <a:off x="1981200" y="2962275"/>
            <a:ext cx="241300" cy="330200"/>
          </a:xfrm>
          <a:custGeom>
            <a:avLst/>
            <a:gdLst>
              <a:gd name="T0" fmla="*/ 0 w 152"/>
              <a:gd name="T1" fmla="*/ 2147483646 h 208"/>
              <a:gd name="T2" fmla="*/ 2147483646 w 152"/>
              <a:gd name="T3" fmla="*/ 2147483646 h 208"/>
              <a:gd name="T4" fmla="*/ 2147483646 w 152"/>
              <a:gd name="T5" fmla="*/ 2147483646 h 208"/>
              <a:gd name="T6" fmla="*/ 2147483646 w 152"/>
              <a:gd name="T7" fmla="*/ 2147483646 h 208"/>
              <a:gd name="T8" fmla="*/ 2147483646 w 152"/>
              <a:gd name="T9" fmla="*/ 2147483646 h 208"/>
              <a:gd name="T10" fmla="*/ 2147483646 w 152"/>
              <a:gd name="T11" fmla="*/ 2147483646 h 208"/>
              <a:gd name="T12" fmla="*/ 0 w 152"/>
              <a:gd name="T13" fmla="*/ 2147483646 h 208"/>
              <a:gd name="T14" fmla="*/ 0 60000 65536"/>
              <a:gd name="T15" fmla="*/ 0 60000 65536"/>
              <a:gd name="T16" fmla="*/ 0 60000 65536"/>
              <a:gd name="T17" fmla="*/ 0 60000 65536"/>
              <a:gd name="T18" fmla="*/ 0 60000 65536"/>
              <a:gd name="T19" fmla="*/ 0 60000 65536"/>
              <a:gd name="T20" fmla="*/ 0 60000 65536"/>
              <a:gd name="T21" fmla="*/ 0 w 152"/>
              <a:gd name="T22" fmla="*/ 0 h 208"/>
              <a:gd name="T23" fmla="*/ 152 w 152"/>
              <a:gd name="T24" fmla="*/ 208 h 2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2" h="208">
                <a:moveTo>
                  <a:pt x="0" y="8"/>
                </a:moveTo>
                <a:cubicBezTo>
                  <a:pt x="36" y="4"/>
                  <a:pt x="72" y="0"/>
                  <a:pt x="96" y="8"/>
                </a:cubicBezTo>
                <a:cubicBezTo>
                  <a:pt x="120" y="16"/>
                  <a:pt x="136" y="32"/>
                  <a:pt x="144" y="56"/>
                </a:cubicBezTo>
                <a:cubicBezTo>
                  <a:pt x="152" y="80"/>
                  <a:pt x="152" y="128"/>
                  <a:pt x="144" y="152"/>
                </a:cubicBezTo>
                <a:cubicBezTo>
                  <a:pt x="136" y="176"/>
                  <a:pt x="112" y="192"/>
                  <a:pt x="96" y="200"/>
                </a:cubicBezTo>
                <a:cubicBezTo>
                  <a:pt x="80" y="208"/>
                  <a:pt x="64" y="200"/>
                  <a:pt x="48" y="200"/>
                </a:cubicBezTo>
                <a:cubicBezTo>
                  <a:pt x="32" y="200"/>
                  <a:pt x="16" y="200"/>
                  <a:pt x="0" y="200"/>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653" name="Text Box 9"/>
          <p:cNvSpPr txBox="1">
            <a:spLocks noChangeArrowheads="1"/>
          </p:cNvSpPr>
          <p:nvPr/>
        </p:nvSpPr>
        <p:spPr bwMode="auto">
          <a:xfrm>
            <a:off x="685800" y="2822575"/>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pPr eaLnBrk="1" hangingPunct="1">
              <a:spcBef>
                <a:spcPct val="50000"/>
              </a:spcBef>
            </a:pPr>
            <a:r>
              <a:rPr lang="en-US" altLang="en-US" sz="1800">
                <a:latin typeface="Calibri" pitchFamily="34" charset="0"/>
              </a:rPr>
              <a:t>Replication</a:t>
            </a:r>
          </a:p>
        </p:txBody>
      </p:sp>
      <p:sp>
        <p:nvSpPr>
          <p:cNvPr id="27654" name="Text Box 10"/>
          <p:cNvSpPr txBox="1">
            <a:spLocks noChangeArrowheads="1"/>
          </p:cNvSpPr>
          <p:nvPr/>
        </p:nvSpPr>
        <p:spPr bwMode="auto">
          <a:xfrm>
            <a:off x="3276600" y="4876800"/>
            <a:ext cx="1752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pPr algn="ctr" eaLnBrk="1" hangingPunct="1">
              <a:spcBef>
                <a:spcPct val="50000"/>
              </a:spcBef>
            </a:pPr>
            <a:r>
              <a:rPr lang="en-US" altLang="en-US" sz="1800">
                <a:latin typeface="Calibri" pitchFamily="34" charset="0"/>
              </a:rPr>
              <a:t>Processing /</a:t>
            </a:r>
            <a:br>
              <a:rPr lang="en-US" altLang="en-US" sz="1800">
                <a:latin typeface="Calibri" pitchFamily="34" charset="0"/>
              </a:rPr>
            </a:br>
            <a:r>
              <a:rPr lang="en-US" altLang="en-US" sz="1800">
                <a:latin typeface="Calibri" pitchFamily="34" charset="0"/>
              </a:rPr>
              <a:t>Translocation</a:t>
            </a:r>
          </a:p>
        </p:txBody>
      </p:sp>
      <p:sp>
        <p:nvSpPr>
          <p:cNvPr id="3" name="Freeform 2"/>
          <p:cNvSpPr/>
          <p:nvPr/>
        </p:nvSpPr>
        <p:spPr>
          <a:xfrm>
            <a:off x="1936750" y="3051175"/>
            <a:ext cx="349250" cy="1673225"/>
          </a:xfrm>
          <a:custGeom>
            <a:avLst/>
            <a:gdLst>
              <a:gd name="connsiteX0" fmla="*/ 159657 w 188686"/>
              <a:gd name="connsiteY0" fmla="*/ 0 h 1625600"/>
              <a:gd name="connsiteX1" fmla="*/ 159657 w 188686"/>
              <a:gd name="connsiteY1" fmla="*/ 0 h 1625600"/>
              <a:gd name="connsiteX2" fmla="*/ 174172 w 188686"/>
              <a:gd name="connsiteY2" fmla="*/ 856343 h 1625600"/>
              <a:gd name="connsiteX3" fmla="*/ 188686 w 188686"/>
              <a:gd name="connsiteY3" fmla="*/ 928914 h 1625600"/>
              <a:gd name="connsiteX4" fmla="*/ 174172 w 188686"/>
              <a:gd name="connsiteY4" fmla="*/ 1465943 h 1625600"/>
              <a:gd name="connsiteX5" fmla="*/ 145143 w 188686"/>
              <a:gd name="connsiteY5" fmla="*/ 1553028 h 1625600"/>
              <a:gd name="connsiteX6" fmla="*/ 87086 w 188686"/>
              <a:gd name="connsiteY6" fmla="*/ 1625600 h 1625600"/>
              <a:gd name="connsiteX7" fmla="*/ 29029 w 188686"/>
              <a:gd name="connsiteY7" fmla="*/ 1538514 h 1625600"/>
              <a:gd name="connsiteX8" fmla="*/ 0 w 188686"/>
              <a:gd name="connsiteY8" fmla="*/ 870857 h 1625600"/>
              <a:gd name="connsiteX9" fmla="*/ 29029 w 188686"/>
              <a:gd name="connsiteY9" fmla="*/ 464457 h 1625600"/>
              <a:gd name="connsiteX10" fmla="*/ 43543 w 188686"/>
              <a:gd name="connsiteY10" fmla="*/ 420914 h 1625600"/>
              <a:gd name="connsiteX11" fmla="*/ 72572 w 188686"/>
              <a:gd name="connsiteY11" fmla="*/ 377371 h 1625600"/>
              <a:gd name="connsiteX12" fmla="*/ 58057 w 188686"/>
              <a:gd name="connsiteY12" fmla="*/ 275771 h 1625600"/>
              <a:gd name="connsiteX13" fmla="*/ 101600 w 188686"/>
              <a:gd name="connsiteY13" fmla="*/ 116114 h 1625600"/>
              <a:gd name="connsiteX14" fmla="*/ 159657 w 188686"/>
              <a:gd name="connsiteY14" fmla="*/ 0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686" h="1625600">
                <a:moveTo>
                  <a:pt x="159657" y="0"/>
                </a:moveTo>
                <a:lnTo>
                  <a:pt x="159657" y="0"/>
                </a:lnTo>
                <a:cubicBezTo>
                  <a:pt x="164495" y="285448"/>
                  <a:pt x="165255" y="570994"/>
                  <a:pt x="174172" y="856343"/>
                </a:cubicBezTo>
                <a:cubicBezTo>
                  <a:pt x="174943" y="881000"/>
                  <a:pt x="188686" y="904245"/>
                  <a:pt x="188686" y="928914"/>
                </a:cubicBezTo>
                <a:cubicBezTo>
                  <a:pt x="188686" y="1107989"/>
                  <a:pt x="186635" y="1287302"/>
                  <a:pt x="174172" y="1465943"/>
                </a:cubicBezTo>
                <a:cubicBezTo>
                  <a:pt x="172042" y="1496467"/>
                  <a:pt x="154819" y="1524000"/>
                  <a:pt x="145143" y="1553028"/>
                </a:cubicBezTo>
                <a:cubicBezTo>
                  <a:pt x="125112" y="1613121"/>
                  <a:pt x="143360" y="1588084"/>
                  <a:pt x="87086" y="1625600"/>
                </a:cubicBezTo>
                <a:cubicBezTo>
                  <a:pt x="40944" y="1594839"/>
                  <a:pt x="31765" y="1602822"/>
                  <a:pt x="29029" y="1538514"/>
                </a:cubicBezTo>
                <a:cubicBezTo>
                  <a:pt x="15" y="856674"/>
                  <a:pt x="81363" y="1114934"/>
                  <a:pt x="0" y="870857"/>
                </a:cubicBezTo>
                <a:cubicBezTo>
                  <a:pt x="5911" y="740829"/>
                  <a:pt x="-255" y="596239"/>
                  <a:pt x="29029" y="464457"/>
                </a:cubicBezTo>
                <a:cubicBezTo>
                  <a:pt x="32348" y="449522"/>
                  <a:pt x="36701" y="434598"/>
                  <a:pt x="43543" y="420914"/>
                </a:cubicBezTo>
                <a:cubicBezTo>
                  <a:pt x="51344" y="405312"/>
                  <a:pt x="62896" y="391885"/>
                  <a:pt x="72572" y="377371"/>
                </a:cubicBezTo>
                <a:cubicBezTo>
                  <a:pt x="67734" y="343504"/>
                  <a:pt x="58057" y="309982"/>
                  <a:pt x="58057" y="275771"/>
                </a:cubicBezTo>
                <a:cubicBezTo>
                  <a:pt x="58057" y="248511"/>
                  <a:pt x="90218" y="133186"/>
                  <a:pt x="101600" y="116114"/>
                </a:cubicBezTo>
                <a:cubicBezTo>
                  <a:pt x="136630" y="63570"/>
                  <a:pt x="149981" y="19352"/>
                  <a:pt x="159657" y="0"/>
                </a:cubicBezTo>
                <a:close/>
              </a:path>
            </a:pathLst>
          </a:cu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 name="Freeform 3"/>
          <p:cNvSpPr/>
          <p:nvPr/>
        </p:nvSpPr>
        <p:spPr>
          <a:xfrm>
            <a:off x="1600200" y="3802063"/>
            <a:ext cx="465138" cy="363537"/>
          </a:xfrm>
          <a:custGeom>
            <a:avLst/>
            <a:gdLst>
              <a:gd name="connsiteX0" fmla="*/ 465599 w 465599"/>
              <a:gd name="connsiteY0" fmla="*/ 362857 h 362857"/>
              <a:gd name="connsiteX1" fmla="*/ 465599 w 465599"/>
              <a:gd name="connsiteY1" fmla="*/ 362857 h 362857"/>
              <a:gd name="connsiteX2" fmla="*/ 247884 w 465599"/>
              <a:gd name="connsiteY2" fmla="*/ 348343 h 362857"/>
              <a:gd name="connsiteX3" fmla="*/ 30170 w 465599"/>
              <a:gd name="connsiteY3" fmla="*/ 319314 h 362857"/>
              <a:gd name="connsiteX4" fmla="*/ 15656 w 465599"/>
              <a:gd name="connsiteY4" fmla="*/ 188686 h 362857"/>
              <a:gd name="connsiteX5" fmla="*/ 73713 w 465599"/>
              <a:gd name="connsiteY5" fmla="*/ 0 h 362857"/>
              <a:gd name="connsiteX6" fmla="*/ 407542 w 465599"/>
              <a:gd name="connsiteY6" fmla="*/ 14514 h 362857"/>
              <a:gd name="connsiteX7" fmla="*/ 422056 w 465599"/>
              <a:gd name="connsiteY7" fmla="*/ 58057 h 362857"/>
              <a:gd name="connsiteX8" fmla="*/ 393027 w 465599"/>
              <a:gd name="connsiteY8" fmla="*/ 246743 h 362857"/>
              <a:gd name="connsiteX9" fmla="*/ 363999 w 465599"/>
              <a:gd name="connsiteY9" fmla="*/ 290286 h 362857"/>
              <a:gd name="connsiteX10" fmla="*/ 393027 w 465599"/>
              <a:gd name="connsiteY10" fmla="*/ 362857 h 362857"/>
              <a:gd name="connsiteX11" fmla="*/ 465599 w 465599"/>
              <a:gd name="connsiteY11"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5599" h="362857">
                <a:moveTo>
                  <a:pt x="465599" y="362857"/>
                </a:moveTo>
                <a:lnTo>
                  <a:pt x="465599" y="362857"/>
                </a:lnTo>
                <a:cubicBezTo>
                  <a:pt x="393027" y="358019"/>
                  <a:pt x="320343" y="354644"/>
                  <a:pt x="247884" y="348343"/>
                </a:cubicBezTo>
                <a:cubicBezTo>
                  <a:pt x="199970" y="344176"/>
                  <a:pt x="80796" y="326546"/>
                  <a:pt x="30170" y="319314"/>
                </a:cubicBezTo>
                <a:cubicBezTo>
                  <a:pt x="-17758" y="247421"/>
                  <a:pt x="2620" y="299496"/>
                  <a:pt x="15656" y="188686"/>
                </a:cubicBezTo>
                <a:cubicBezTo>
                  <a:pt x="36885" y="8232"/>
                  <a:pt x="-15971" y="59788"/>
                  <a:pt x="73713" y="0"/>
                </a:cubicBezTo>
                <a:cubicBezTo>
                  <a:pt x="184989" y="4838"/>
                  <a:pt x="297676" y="-3797"/>
                  <a:pt x="407542" y="14514"/>
                </a:cubicBezTo>
                <a:cubicBezTo>
                  <a:pt x="422633" y="17029"/>
                  <a:pt x="422056" y="42758"/>
                  <a:pt x="422056" y="58057"/>
                </a:cubicBezTo>
                <a:cubicBezTo>
                  <a:pt x="422056" y="91368"/>
                  <a:pt x="417872" y="197052"/>
                  <a:pt x="393027" y="246743"/>
                </a:cubicBezTo>
                <a:cubicBezTo>
                  <a:pt x="385226" y="262345"/>
                  <a:pt x="373675" y="275772"/>
                  <a:pt x="363999" y="290286"/>
                </a:cubicBezTo>
                <a:cubicBezTo>
                  <a:pt x="380172" y="354981"/>
                  <a:pt x="364408" y="334238"/>
                  <a:pt x="393027" y="362857"/>
                </a:cubicBezTo>
                <a:lnTo>
                  <a:pt x="465599" y="362857"/>
                </a:lnTo>
                <a:close/>
              </a:path>
            </a:pathLst>
          </a:cu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nvGrpSpPr>
          <p:cNvPr id="27657" name="Group 1"/>
          <p:cNvGrpSpPr>
            <a:grpSpLocks/>
          </p:cNvGrpSpPr>
          <p:nvPr/>
        </p:nvGrpSpPr>
        <p:grpSpPr bwMode="auto">
          <a:xfrm>
            <a:off x="1879600" y="3276600"/>
            <a:ext cx="103188" cy="1430338"/>
            <a:chOff x="1864518" y="3276601"/>
            <a:chExt cx="51935" cy="1429656"/>
          </a:xfrm>
        </p:grpSpPr>
        <p:sp>
          <p:nvSpPr>
            <p:cNvPr id="27669" name="Freeform 3"/>
            <p:cNvSpPr>
              <a:spLocks noChangeAspect="1"/>
            </p:cNvSpPr>
            <p:nvPr/>
          </p:nvSpPr>
          <p:spPr bwMode="auto">
            <a:xfrm rot="-5400000">
              <a:off x="1198959" y="3942160"/>
              <a:ext cx="1371600" cy="40481"/>
            </a:xfrm>
            <a:custGeom>
              <a:avLst/>
              <a:gdLst>
                <a:gd name="T0" fmla="*/ 0 w 1728"/>
                <a:gd name="T1" fmla="*/ 2147483646 h 51"/>
                <a:gd name="T2" fmla="*/ 2147483646 w 1728"/>
                <a:gd name="T3" fmla="*/ 2147483646 h 51"/>
                <a:gd name="T4" fmla="*/ 2147483646 w 1728"/>
                <a:gd name="T5" fmla="*/ 2147483646 h 51"/>
                <a:gd name="T6" fmla="*/ 2147483646 w 1728"/>
                <a:gd name="T7" fmla="*/ 2147483646 h 51"/>
                <a:gd name="T8" fmla="*/ 2147483646 w 1728"/>
                <a:gd name="T9" fmla="*/ 2147483646 h 51"/>
                <a:gd name="T10" fmla="*/ 2147483646 w 1728"/>
                <a:gd name="T11" fmla="*/ 2147483646 h 51"/>
                <a:gd name="T12" fmla="*/ 2147483646 w 1728"/>
                <a:gd name="T13" fmla="*/ 2147483646 h 51"/>
                <a:gd name="T14" fmla="*/ 2147483646 w 1728"/>
                <a:gd name="T15" fmla="*/ 2147483646 h 51"/>
                <a:gd name="T16" fmla="*/ 2147483646 w 1728"/>
                <a:gd name="T17" fmla="*/ 2147483646 h 51"/>
                <a:gd name="T18" fmla="*/ 2147483646 w 1728"/>
                <a:gd name="T19" fmla="*/ 2147483646 h 51"/>
                <a:gd name="T20" fmla="*/ 2147483646 w 1728"/>
                <a:gd name="T21" fmla="*/ 2147483646 h 51"/>
                <a:gd name="T22" fmla="*/ 2147483646 w 1728"/>
                <a:gd name="T23" fmla="*/ 2147483646 h 51"/>
                <a:gd name="T24" fmla="*/ 2147483646 w 1728"/>
                <a:gd name="T25" fmla="*/ 2147483646 h 51"/>
                <a:gd name="T26" fmla="*/ 2147483646 w 1728"/>
                <a:gd name="T27" fmla="*/ 2147483646 h 51"/>
                <a:gd name="T28" fmla="*/ 2147483646 w 1728"/>
                <a:gd name="T29" fmla="*/ 2147483646 h 51"/>
                <a:gd name="T30" fmla="*/ 2147483646 w 1728"/>
                <a:gd name="T31" fmla="*/ 2147483646 h 51"/>
                <a:gd name="T32" fmla="*/ 2147483646 w 1728"/>
                <a:gd name="T33" fmla="*/ 2147483646 h 51"/>
                <a:gd name="T34" fmla="*/ 2147483646 w 1728"/>
                <a:gd name="T35" fmla="*/ 2147483646 h 51"/>
                <a:gd name="T36" fmla="*/ 2147483646 w 1728"/>
                <a:gd name="T37" fmla="*/ 2147483646 h 51"/>
                <a:gd name="T38" fmla="*/ 2147483646 w 1728"/>
                <a:gd name="T39" fmla="*/ 2147483646 h 5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28"/>
                <a:gd name="T61" fmla="*/ 0 h 51"/>
                <a:gd name="T62" fmla="*/ 1728 w 1728"/>
                <a:gd name="T63" fmla="*/ 51 h 5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28" h="51">
                  <a:moveTo>
                    <a:pt x="0" y="51"/>
                  </a:moveTo>
                  <a:cubicBezTo>
                    <a:pt x="32" y="27"/>
                    <a:pt x="64" y="3"/>
                    <a:pt x="96" y="3"/>
                  </a:cubicBezTo>
                  <a:cubicBezTo>
                    <a:pt x="128" y="3"/>
                    <a:pt x="160" y="51"/>
                    <a:pt x="192" y="51"/>
                  </a:cubicBezTo>
                  <a:cubicBezTo>
                    <a:pt x="224" y="51"/>
                    <a:pt x="256" y="3"/>
                    <a:pt x="288" y="3"/>
                  </a:cubicBezTo>
                  <a:cubicBezTo>
                    <a:pt x="320" y="3"/>
                    <a:pt x="352" y="51"/>
                    <a:pt x="384" y="51"/>
                  </a:cubicBezTo>
                  <a:cubicBezTo>
                    <a:pt x="416" y="51"/>
                    <a:pt x="448" y="3"/>
                    <a:pt x="480" y="3"/>
                  </a:cubicBezTo>
                  <a:cubicBezTo>
                    <a:pt x="512" y="3"/>
                    <a:pt x="544" y="51"/>
                    <a:pt x="576" y="51"/>
                  </a:cubicBezTo>
                  <a:cubicBezTo>
                    <a:pt x="608" y="51"/>
                    <a:pt x="640" y="3"/>
                    <a:pt x="672" y="3"/>
                  </a:cubicBezTo>
                  <a:cubicBezTo>
                    <a:pt x="704" y="3"/>
                    <a:pt x="736" y="51"/>
                    <a:pt x="768" y="51"/>
                  </a:cubicBezTo>
                  <a:cubicBezTo>
                    <a:pt x="800" y="51"/>
                    <a:pt x="832" y="3"/>
                    <a:pt x="864" y="3"/>
                  </a:cubicBezTo>
                  <a:cubicBezTo>
                    <a:pt x="896" y="3"/>
                    <a:pt x="928" y="51"/>
                    <a:pt x="960" y="51"/>
                  </a:cubicBezTo>
                  <a:cubicBezTo>
                    <a:pt x="992" y="51"/>
                    <a:pt x="1024" y="3"/>
                    <a:pt x="1056" y="3"/>
                  </a:cubicBezTo>
                  <a:cubicBezTo>
                    <a:pt x="1088" y="3"/>
                    <a:pt x="1120" y="51"/>
                    <a:pt x="1152" y="51"/>
                  </a:cubicBezTo>
                  <a:cubicBezTo>
                    <a:pt x="1184" y="51"/>
                    <a:pt x="1216" y="3"/>
                    <a:pt x="1248" y="3"/>
                  </a:cubicBezTo>
                  <a:cubicBezTo>
                    <a:pt x="1280" y="3"/>
                    <a:pt x="1312" y="51"/>
                    <a:pt x="1344" y="51"/>
                  </a:cubicBezTo>
                  <a:cubicBezTo>
                    <a:pt x="1376" y="51"/>
                    <a:pt x="1408" y="3"/>
                    <a:pt x="1440" y="3"/>
                  </a:cubicBezTo>
                  <a:cubicBezTo>
                    <a:pt x="1472" y="3"/>
                    <a:pt x="1504" y="51"/>
                    <a:pt x="1536" y="51"/>
                  </a:cubicBezTo>
                  <a:cubicBezTo>
                    <a:pt x="1568" y="51"/>
                    <a:pt x="1607" y="6"/>
                    <a:pt x="1632" y="3"/>
                  </a:cubicBezTo>
                  <a:cubicBezTo>
                    <a:pt x="1657" y="0"/>
                    <a:pt x="1670" y="22"/>
                    <a:pt x="1686" y="30"/>
                  </a:cubicBezTo>
                  <a:cubicBezTo>
                    <a:pt x="1702" y="38"/>
                    <a:pt x="1719" y="47"/>
                    <a:pt x="1728" y="51"/>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70" name="Freeform 3"/>
            <p:cNvSpPr>
              <a:spLocks noChangeAspect="1"/>
            </p:cNvSpPr>
            <p:nvPr/>
          </p:nvSpPr>
          <p:spPr bwMode="auto">
            <a:xfrm rot="-5400000">
              <a:off x="1210413" y="4000216"/>
              <a:ext cx="1371600" cy="40481"/>
            </a:xfrm>
            <a:custGeom>
              <a:avLst/>
              <a:gdLst>
                <a:gd name="T0" fmla="*/ 0 w 1728"/>
                <a:gd name="T1" fmla="*/ 2147483646 h 51"/>
                <a:gd name="T2" fmla="*/ 2147483646 w 1728"/>
                <a:gd name="T3" fmla="*/ 2147483646 h 51"/>
                <a:gd name="T4" fmla="*/ 2147483646 w 1728"/>
                <a:gd name="T5" fmla="*/ 2147483646 h 51"/>
                <a:gd name="T6" fmla="*/ 2147483646 w 1728"/>
                <a:gd name="T7" fmla="*/ 2147483646 h 51"/>
                <a:gd name="T8" fmla="*/ 2147483646 w 1728"/>
                <a:gd name="T9" fmla="*/ 2147483646 h 51"/>
                <a:gd name="T10" fmla="*/ 2147483646 w 1728"/>
                <a:gd name="T11" fmla="*/ 2147483646 h 51"/>
                <a:gd name="T12" fmla="*/ 2147483646 w 1728"/>
                <a:gd name="T13" fmla="*/ 2147483646 h 51"/>
                <a:gd name="T14" fmla="*/ 2147483646 w 1728"/>
                <a:gd name="T15" fmla="*/ 2147483646 h 51"/>
                <a:gd name="T16" fmla="*/ 2147483646 w 1728"/>
                <a:gd name="T17" fmla="*/ 2147483646 h 51"/>
                <a:gd name="T18" fmla="*/ 2147483646 w 1728"/>
                <a:gd name="T19" fmla="*/ 2147483646 h 51"/>
                <a:gd name="T20" fmla="*/ 2147483646 w 1728"/>
                <a:gd name="T21" fmla="*/ 2147483646 h 51"/>
                <a:gd name="T22" fmla="*/ 2147483646 w 1728"/>
                <a:gd name="T23" fmla="*/ 2147483646 h 51"/>
                <a:gd name="T24" fmla="*/ 2147483646 w 1728"/>
                <a:gd name="T25" fmla="*/ 2147483646 h 51"/>
                <a:gd name="T26" fmla="*/ 2147483646 w 1728"/>
                <a:gd name="T27" fmla="*/ 2147483646 h 51"/>
                <a:gd name="T28" fmla="*/ 2147483646 w 1728"/>
                <a:gd name="T29" fmla="*/ 2147483646 h 51"/>
                <a:gd name="T30" fmla="*/ 2147483646 w 1728"/>
                <a:gd name="T31" fmla="*/ 2147483646 h 51"/>
                <a:gd name="T32" fmla="*/ 2147483646 w 1728"/>
                <a:gd name="T33" fmla="*/ 2147483646 h 51"/>
                <a:gd name="T34" fmla="*/ 2147483646 w 1728"/>
                <a:gd name="T35" fmla="*/ 2147483646 h 51"/>
                <a:gd name="T36" fmla="*/ 2147483646 w 1728"/>
                <a:gd name="T37" fmla="*/ 2147483646 h 51"/>
                <a:gd name="T38" fmla="*/ 2147483646 w 1728"/>
                <a:gd name="T39" fmla="*/ 2147483646 h 5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28"/>
                <a:gd name="T61" fmla="*/ 0 h 51"/>
                <a:gd name="T62" fmla="*/ 1728 w 1728"/>
                <a:gd name="T63" fmla="*/ 51 h 5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28" h="51">
                  <a:moveTo>
                    <a:pt x="0" y="51"/>
                  </a:moveTo>
                  <a:cubicBezTo>
                    <a:pt x="32" y="27"/>
                    <a:pt x="64" y="3"/>
                    <a:pt x="96" y="3"/>
                  </a:cubicBezTo>
                  <a:cubicBezTo>
                    <a:pt x="128" y="3"/>
                    <a:pt x="160" y="51"/>
                    <a:pt x="192" y="51"/>
                  </a:cubicBezTo>
                  <a:cubicBezTo>
                    <a:pt x="224" y="51"/>
                    <a:pt x="256" y="3"/>
                    <a:pt x="288" y="3"/>
                  </a:cubicBezTo>
                  <a:cubicBezTo>
                    <a:pt x="320" y="3"/>
                    <a:pt x="352" y="51"/>
                    <a:pt x="384" y="51"/>
                  </a:cubicBezTo>
                  <a:cubicBezTo>
                    <a:pt x="416" y="51"/>
                    <a:pt x="448" y="3"/>
                    <a:pt x="480" y="3"/>
                  </a:cubicBezTo>
                  <a:cubicBezTo>
                    <a:pt x="512" y="3"/>
                    <a:pt x="544" y="51"/>
                    <a:pt x="576" y="51"/>
                  </a:cubicBezTo>
                  <a:cubicBezTo>
                    <a:pt x="608" y="51"/>
                    <a:pt x="640" y="3"/>
                    <a:pt x="672" y="3"/>
                  </a:cubicBezTo>
                  <a:cubicBezTo>
                    <a:pt x="704" y="3"/>
                    <a:pt x="736" y="51"/>
                    <a:pt x="768" y="51"/>
                  </a:cubicBezTo>
                  <a:cubicBezTo>
                    <a:pt x="800" y="51"/>
                    <a:pt x="832" y="3"/>
                    <a:pt x="864" y="3"/>
                  </a:cubicBezTo>
                  <a:cubicBezTo>
                    <a:pt x="896" y="3"/>
                    <a:pt x="928" y="51"/>
                    <a:pt x="960" y="51"/>
                  </a:cubicBezTo>
                  <a:cubicBezTo>
                    <a:pt x="992" y="51"/>
                    <a:pt x="1024" y="3"/>
                    <a:pt x="1056" y="3"/>
                  </a:cubicBezTo>
                  <a:cubicBezTo>
                    <a:pt x="1088" y="3"/>
                    <a:pt x="1120" y="51"/>
                    <a:pt x="1152" y="51"/>
                  </a:cubicBezTo>
                  <a:cubicBezTo>
                    <a:pt x="1184" y="51"/>
                    <a:pt x="1216" y="3"/>
                    <a:pt x="1248" y="3"/>
                  </a:cubicBezTo>
                  <a:cubicBezTo>
                    <a:pt x="1280" y="3"/>
                    <a:pt x="1312" y="51"/>
                    <a:pt x="1344" y="51"/>
                  </a:cubicBezTo>
                  <a:cubicBezTo>
                    <a:pt x="1376" y="51"/>
                    <a:pt x="1408" y="3"/>
                    <a:pt x="1440" y="3"/>
                  </a:cubicBezTo>
                  <a:cubicBezTo>
                    <a:pt x="1472" y="3"/>
                    <a:pt x="1504" y="51"/>
                    <a:pt x="1536" y="51"/>
                  </a:cubicBezTo>
                  <a:cubicBezTo>
                    <a:pt x="1568" y="51"/>
                    <a:pt x="1607" y="6"/>
                    <a:pt x="1632" y="3"/>
                  </a:cubicBezTo>
                  <a:cubicBezTo>
                    <a:pt x="1657" y="0"/>
                    <a:pt x="1670" y="22"/>
                    <a:pt x="1686" y="30"/>
                  </a:cubicBezTo>
                  <a:cubicBezTo>
                    <a:pt x="1702" y="38"/>
                    <a:pt x="1719" y="47"/>
                    <a:pt x="1728" y="51"/>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658" name="Group 16"/>
          <p:cNvGrpSpPr>
            <a:grpSpLocks/>
          </p:cNvGrpSpPr>
          <p:nvPr/>
        </p:nvGrpSpPr>
        <p:grpSpPr bwMode="auto">
          <a:xfrm>
            <a:off x="2197100" y="3276600"/>
            <a:ext cx="103188" cy="1430338"/>
            <a:chOff x="1864518" y="3276601"/>
            <a:chExt cx="51935" cy="1429656"/>
          </a:xfrm>
        </p:grpSpPr>
        <p:sp>
          <p:nvSpPr>
            <p:cNvPr id="27667" name="Freeform 3"/>
            <p:cNvSpPr>
              <a:spLocks noChangeAspect="1"/>
            </p:cNvSpPr>
            <p:nvPr/>
          </p:nvSpPr>
          <p:spPr bwMode="auto">
            <a:xfrm rot="-5400000">
              <a:off x="1198959" y="3942160"/>
              <a:ext cx="1371600" cy="40481"/>
            </a:xfrm>
            <a:custGeom>
              <a:avLst/>
              <a:gdLst>
                <a:gd name="T0" fmla="*/ 0 w 1728"/>
                <a:gd name="T1" fmla="*/ 2147483646 h 51"/>
                <a:gd name="T2" fmla="*/ 2147483646 w 1728"/>
                <a:gd name="T3" fmla="*/ 2147483646 h 51"/>
                <a:gd name="T4" fmla="*/ 2147483646 w 1728"/>
                <a:gd name="T5" fmla="*/ 2147483646 h 51"/>
                <a:gd name="T6" fmla="*/ 2147483646 w 1728"/>
                <a:gd name="T7" fmla="*/ 2147483646 h 51"/>
                <a:gd name="T8" fmla="*/ 2147483646 w 1728"/>
                <a:gd name="T9" fmla="*/ 2147483646 h 51"/>
                <a:gd name="T10" fmla="*/ 2147483646 w 1728"/>
                <a:gd name="T11" fmla="*/ 2147483646 h 51"/>
                <a:gd name="T12" fmla="*/ 2147483646 w 1728"/>
                <a:gd name="T13" fmla="*/ 2147483646 h 51"/>
                <a:gd name="T14" fmla="*/ 2147483646 w 1728"/>
                <a:gd name="T15" fmla="*/ 2147483646 h 51"/>
                <a:gd name="T16" fmla="*/ 2147483646 w 1728"/>
                <a:gd name="T17" fmla="*/ 2147483646 h 51"/>
                <a:gd name="T18" fmla="*/ 2147483646 w 1728"/>
                <a:gd name="T19" fmla="*/ 2147483646 h 51"/>
                <a:gd name="T20" fmla="*/ 2147483646 w 1728"/>
                <a:gd name="T21" fmla="*/ 2147483646 h 51"/>
                <a:gd name="T22" fmla="*/ 2147483646 w 1728"/>
                <a:gd name="T23" fmla="*/ 2147483646 h 51"/>
                <a:gd name="T24" fmla="*/ 2147483646 w 1728"/>
                <a:gd name="T25" fmla="*/ 2147483646 h 51"/>
                <a:gd name="T26" fmla="*/ 2147483646 w 1728"/>
                <a:gd name="T27" fmla="*/ 2147483646 h 51"/>
                <a:gd name="T28" fmla="*/ 2147483646 w 1728"/>
                <a:gd name="T29" fmla="*/ 2147483646 h 51"/>
                <a:gd name="T30" fmla="*/ 2147483646 w 1728"/>
                <a:gd name="T31" fmla="*/ 2147483646 h 51"/>
                <a:gd name="T32" fmla="*/ 2147483646 w 1728"/>
                <a:gd name="T33" fmla="*/ 2147483646 h 51"/>
                <a:gd name="T34" fmla="*/ 2147483646 w 1728"/>
                <a:gd name="T35" fmla="*/ 2147483646 h 51"/>
                <a:gd name="T36" fmla="*/ 2147483646 w 1728"/>
                <a:gd name="T37" fmla="*/ 2147483646 h 51"/>
                <a:gd name="T38" fmla="*/ 2147483646 w 1728"/>
                <a:gd name="T39" fmla="*/ 2147483646 h 5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28"/>
                <a:gd name="T61" fmla="*/ 0 h 51"/>
                <a:gd name="T62" fmla="*/ 1728 w 1728"/>
                <a:gd name="T63" fmla="*/ 51 h 5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28" h="51">
                  <a:moveTo>
                    <a:pt x="0" y="51"/>
                  </a:moveTo>
                  <a:cubicBezTo>
                    <a:pt x="32" y="27"/>
                    <a:pt x="64" y="3"/>
                    <a:pt x="96" y="3"/>
                  </a:cubicBezTo>
                  <a:cubicBezTo>
                    <a:pt x="128" y="3"/>
                    <a:pt x="160" y="51"/>
                    <a:pt x="192" y="51"/>
                  </a:cubicBezTo>
                  <a:cubicBezTo>
                    <a:pt x="224" y="51"/>
                    <a:pt x="256" y="3"/>
                    <a:pt x="288" y="3"/>
                  </a:cubicBezTo>
                  <a:cubicBezTo>
                    <a:pt x="320" y="3"/>
                    <a:pt x="352" y="51"/>
                    <a:pt x="384" y="51"/>
                  </a:cubicBezTo>
                  <a:cubicBezTo>
                    <a:pt x="416" y="51"/>
                    <a:pt x="448" y="3"/>
                    <a:pt x="480" y="3"/>
                  </a:cubicBezTo>
                  <a:cubicBezTo>
                    <a:pt x="512" y="3"/>
                    <a:pt x="544" y="51"/>
                    <a:pt x="576" y="51"/>
                  </a:cubicBezTo>
                  <a:cubicBezTo>
                    <a:pt x="608" y="51"/>
                    <a:pt x="640" y="3"/>
                    <a:pt x="672" y="3"/>
                  </a:cubicBezTo>
                  <a:cubicBezTo>
                    <a:pt x="704" y="3"/>
                    <a:pt x="736" y="51"/>
                    <a:pt x="768" y="51"/>
                  </a:cubicBezTo>
                  <a:cubicBezTo>
                    <a:pt x="800" y="51"/>
                    <a:pt x="832" y="3"/>
                    <a:pt x="864" y="3"/>
                  </a:cubicBezTo>
                  <a:cubicBezTo>
                    <a:pt x="896" y="3"/>
                    <a:pt x="928" y="51"/>
                    <a:pt x="960" y="51"/>
                  </a:cubicBezTo>
                  <a:cubicBezTo>
                    <a:pt x="992" y="51"/>
                    <a:pt x="1024" y="3"/>
                    <a:pt x="1056" y="3"/>
                  </a:cubicBezTo>
                  <a:cubicBezTo>
                    <a:pt x="1088" y="3"/>
                    <a:pt x="1120" y="51"/>
                    <a:pt x="1152" y="51"/>
                  </a:cubicBezTo>
                  <a:cubicBezTo>
                    <a:pt x="1184" y="51"/>
                    <a:pt x="1216" y="3"/>
                    <a:pt x="1248" y="3"/>
                  </a:cubicBezTo>
                  <a:cubicBezTo>
                    <a:pt x="1280" y="3"/>
                    <a:pt x="1312" y="51"/>
                    <a:pt x="1344" y="51"/>
                  </a:cubicBezTo>
                  <a:cubicBezTo>
                    <a:pt x="1376" y="51"/>
                    <a:pt x="1408" y="3"/>
                    <a:pt x="1440" y="3"/>
                  </a:cubicBezTo>
                  <a:cubicBezTo>
                    <a:pt x="1472" y="3"/>
                    <a:pt x="1504" y="51"/>
                    <a:pt x="1536" y="51"/>
                  </a:cubicBezTo>
                  <a:cubicBezTo>
                    <a:pt x="1568" y="51"/>
                    <a:pt x="1607" y="6"/>
                    <a:pt x="1632" y="3"/>
                  </a:cubicBezTo>
                  <a:cubicBezTo>
                    <a:pt x="1657" y="0"/>
                    <a:pt x="1670" y="22"/>
                    <a:pt x="1686" y="30"/>
                  </a:cubicBezTo>
                  <a:cubicBezTo>
                    <a:pt x="1702" y="38"/>
                    <a:pt x="1719" y="47"/>
                    <a:pt x="1728" y="51"/>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68" name="Freeform 3"/>
            <p:cNvSpPr>
              <a:spLocks noChangeAspect="1"/>
            </p:cNvSpPr>
            <p:nvPr/>
          </p:nvSpPr>
          <p:spPr bwMode="auto">
            <a:xfrm rot="-5400000">
              <a:off x="1210413" y="4000216"/>
              <a:ext cx="1371600" cy="40481"/>
            </a:xfrm>
            <a:custGeom>
              <a:avLst/>
              <a:gdLst>
                <a:gd name="T0" fmla="*/ 0 w 1728"/>
                <a:gd name="T1" fmla="*/ 2147483646 h 51"/>
                <a:gd name="T2" fmla="*/ 2147483646 w 1728"/>
                <a:gd name="T3" fmla="*/ 2147483646 h 51"/>
                <a:gd name="T4" fmla="*/ 2147483646 w 1728"/>
                <a:gd name="T5" fmla="*/ 2147483646 h 51"/>
                <a:gd name="T6" fmla="*/ 2147483646 w 1728"/>
                <a:gd name="T7" fmla="*/ 2147483646 h 51"/>
                <a:gd name="T8" fmla="*/ 2147483646 w 1728"/>
                <a:gd name="T9" fmla="*/ 2147483646 h 51"/>
                <a:gd name="T10" fmla="*/ 2147483646 w 1728"/>
                <a:gd name="T11" fmla="*/ 2147483646 h 51"/>
                <a:gd name="T12" fmla="*/ 2147483646 w 1728"/>
                <a:gd name="T13" fmla="*/ 2147483646 h 51"/>
                <a:gd name="T14" fmla="*/ 2147483646 w 1728"/>
                <a:gd name="T15" fmla="*/ 2147483646 h 51"/>
                <a:gd name="T16" fmla="*/ 2147483646 w 1728"/>
                <a:gd name="T17" fmla="*/ 2147483646 h 51"/>
                <a:gd name="T18" fmla="*/ 2147483646 w 1728"/>
                <a:gd name="T19" fmla="*/ 2147483646 h 51"/>
                <a:gd name="T20" fmla="*/ 2147483646 w 1728"/>
                <a:gd name="T21" fmla="*/ 2147483646 h 51"/>
                <a:gd name="T22" fmla="*/ 2147483646 w 1728"/>
                <a:gd name="T23" fmla="*/ 2147483646 h 51"/>
                <a:gd name="T24" fmla="*/ 2147483646 w 1728"/>
                <a:gd name="T25" fmla="*/ 2147483646 h 51"/>
                <a:gd name="T26" fmla="*/ 2147483646 w 1728"/>
                <a:gd name="T27" fmla="*/ 2147483646 h 51"/>
                <a:gd name="T28" fmla="*/ 2147483646 w 1728"/>
                <a:gd name="T29" fmla="*/ 2147483646 h 51"/>
                <a:gd name="T30" fmla="*/ 2147483646 w 1728"/>
                <a:gd name="T31" fmla="*/ 2147483646 h 51"/>
                <a:gd name="T32" fmla="*/ 2147483646 w 1728"/>
                <a:gd name="T33" fmla="*/ 2147483646 h 51"/>
                <a:gd name="T34" fmla="*/ 2147483646 w 1728"/>
                <a:gd name="T35" fmla="*/ 2147483646 h 51"/>
                <a:gd name="T36" fmla="*/ 2147483646 w 1728"/>
                <a:gd name="T37" fmla="*/ 2147483646 h 51"/>
                <a:gd name="T38" fmla="*/ 2147483646 w 1728"/>
                <a:gd name="T39" fmla="*/ 2147483646 h 5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28"/>
                <a:gd name="T61" fmla="*/ 0 h 51"/>
                <a:gd name="T62" fmla="*/ 1728 w 1728"/>
                <a:gd name="T63" fmla="*/ 51 h 5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28" h="51">
                  <a:moveTo>
                    <a:pt x="0" y="51"/>
                  </a:moveTo>
                  <a:cubicBezTo>
                    <a:pt x="32" y="27"/>
                    <a:pt x="64" y="3"/>
                    <a:pt x="96" y="3"/>
                  </a:cubicBezTo>
                  <a:cubicBezTo>
                    <a:pt x="128" y="3"/>
                    <a:pt x="160" y="51"/>
                    <a:pt x="192" y="51"/>
                  </a:cubicBezTo>
                  <a:cubicBezTo>
                    <a:pt x="224" y="51"/>
                    <a:pt x="256" y="3"/>
                    <a:pt x="288" y="3"/>
                  </a:cubicBezTo>
                  <a:cubicBezTo>
                    <a:pt x="320" y="3"/>
                    <a:pt x="352" y="51"/>
                    <a:pt x="384" y="51"/>
                  </a:cubicBezTo>
                  <a:cubicBezTo>
                    <a:pt x="416" y="51"/>
                    <a:pt x="448" y="3"/>
                    <a:pt x="480" y="3"/>
                  </a:cubicBezTo>
                  <a:cubicBezTo>
                    <a:pt x="512" y="3"/>
                    <a:pt x="544" y="51"/>
                    <a:pt x="576" y="51"/>
                  </a:cubicBezTo>
                  <a:cubicBezTo>
                    <a:pt x="608" y="51"/>
                    <a:pt x="640" y="3"/>
                    <a:pt x="672" y="3"/>
                  </a:cubicBezTo>
                  <a:cubicBezTo>
                    <a:pt x="704" y="3"/>
                    <a:pt x="736" y="51"/>
                    <a:pt x="768" y="51"/>
                  </a:cubicBezTo>
                  <a:cubicBezTo>
                    <a:pt x="800" y="51"/>
                    <a:pt x="832" y="3"/>
                    <a:pt x="864" y="3"/>
                  </a:cubicBezTo>
                  <a:cubicBezTo>
                    <a:pt x="896" y="3"/>
                    <a:pt x="928" y="51"/>
                    <a:pt x="960" y="51"/>
                  </a:cubicBezTo>
                  <a:cubicBezTo>
                    <a:pt x="992" y="51"/>
                    <a:pt x="1024" y="3"/>
                    <a:pt x="1056" y="3"/>
                  </a:cubicBezTo>
                  <a:cubicBezTo>
                    <a:pt x="1088" y="3"/>
                    <a:pt x="1120" y="51"/>
                    <a:pt x="1152" y="51"/>
                  </a:cubicBezTo>
                  <a:cubicBezTo>
                    <a:pt x="1184" y="51"/>
                    <a:pt x="1216" y="3"/>
                    <a:pt x="1248" y="3"/>
                  </a:cubicBezTo>
                  <a:cubicBezTo>
                    <a:pt x="1280" y="3"/>
                    <a:pt x="1312" y="51"/>
                    <a:pt x="1344" y="51"/>
                  </a:cubicBezTo>
                  <a:cubicBezTo>
                    <a:pt x="1376" y="51"/>
                    <a:pt x="1408" y="3"/>
                    <a:pt x="1440" y="3"/>
                  </a:cubicBezTo>
                  <a:cubicBezTo>
                    <a:pt x="1472" y="3"/>
                    <a:pt x="1504" y="51"/>
                    <a:pt x="1536" y="51"/>
                  </a:cubicBezTo>
                  <a:cubicBezTo>
                    <a:pt x="1568" y="51"/>
                    <a:pt x="1607" y="6"/>
                    <a:pt x="1632" y="3"/>
                  </a:cubicBezTo>
                  <a:cubicBezTo>
                    <a:pt x="1657" y="0"/>
                    <a:pt x="1670" y="22"/>
                    <a:pt x="1686" y="30"/>
                  </a:cubicBezTo>
                  <a:cubicBezTo>
                    <a:pt x="1702" y="38"/>
                    <a:pt x="1719" y="47"/>
                    <a:pt x="1728" y="51"/>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659" name="TextBox 4"/>
          <p:cNvSpPr txBox="1">
            <a:spLocks noChangeArrowheads="1"/>
          </p:cNvSpPr>
          <p:nvPr/>
        </p:nvSpPr>
        <p:spPr bwMode="auto">
          <a:xfrm>
            <a:off x="1219200" y="3802063"/>
            <a:ext cx="914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pPr eaLnBrk="1" hangingPunct="1"/>
            <a:r>
              <a:rPr lang="en-US" altLang="en-US" sz="1800">
                <a:latin typeface="Calibri" pitchFamily="34" charset="0"/>
              </a:rPr>
              <a:t>DNA</a:t>
            </a:r>
          </a:p>
        </p:txBody>
      </p:sp>
      <p:pic>
        <p:nvPicPr>
          <p:cNvPr id="27660" name="Picture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21388" y="4876800"/>
            <a:ext cx="53181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1" name="Picture 2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5788" y="3048000"/>
            <a:ext cx="53181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2" name="Picture 2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3188" y="5105400"/>
            <a:ext cx="53181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6"/>
          <p:cNvSpPr/>
          <p:nvPr/>
        </p:nvSpPr>
        <p:spPr>
          <a:xfrm>
            <a:off x="3629025" y="2903538"/>
            <a:ext cx="855663" cy="347662"/>
          </a:xfrm>
          <a:custGeom>
            <a:avLst/>
            <a:gdLst>
              <a:gd name="connsiteX0" fmla="*/ 0 w 856360"/>
              <a:gd name="connsiteY0" fmla="*/ 188686 h 348343"/>
              <a:gd name="connsiteX1" fmla="*/ 72572 w 856360"/>
              <a:gd name="connsiteY1" fmla="*/ 174172 h 348343"/>
              <a:gd name="connsiteX2" fmla="*/ 159658 w 856360"/>
              <a:gd name="connsiteY2" fmla="*/ 145143 h 348343"/>
              <a:gd name="connsiteX3" fmla="*/ 261258 w 856360"/>
              <a:gd name="connsiteY3" fmla="*/ 29029 h 348343"/>
              <a:gd name="connsiteX4" fmla="*/ 348343 w 856360"/>
              <a:gd name="connsiteY4" fmla="*/ 0 h 348343"/>
              <a:gd name="connsiteX5" fmla="*/ 493486 w 856360"/>
              <a:gd name="connsiteY5" fmla="*/ 14514 h 348343"/>
              <a:gd name="connsiteX6" fmla="*/ 566058 w 856360"/>
              <a:gd name="connsiteY6" fmla="*/ 87086 h 348343"/>
              <a:gd name="connsiteX7" fmla="*/ 609600 w 856360"/>
              <a:gd name="connsiteY7" fmla="*/ 116114 h 348343"/>
              <a:gd name="connsiteX8" fmla="*/ 653143 w 856360"/>
              <a:gd name="connsiteY8" fmla="*/ 203200 h 348343"/>
              <a:gd name="connsiteX9" fmla="*/ 711200 w 856360"/>
              <a:gd name="connsiteY9" fmla="*/ 333829 h 348343"/>
              <a:gd name="connsiteX10" fmla="*/ 754743 w 856360"/>
              <a:gd name="connsiteY10" fmla="*/ 348343 h 348343"/>
              <a:gd name="connsiteX11" fmla="*/ 798286 w 856360"/>
              <a:gd name="connsiteY11" fmla="*/ 333829 h 348343"/>
              <a:gd name="connsiteX12" fmla="*/ 856343 w 856360"/>
              <a:gd name="connsiteY12" fmla="*/ 232229 h 34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6360" h="348343">
                <a:moveTo>
                  <a:pt x="0" y="188686"/>
                </a:moveTo>
                <a:cubicBezTo>
                  <a:pt x="24191" y="183848"/>
                  <a:pt x="48772" y="180663"/>
                  <a:pt x="72572" y="174172"/>
                </a:cubicBezTo>
                <a:cubicBezTo>
                  <a:pt x="102093" y="166121"/>
                  <a:pt x="159658" y="145143"/>
                  <a:pt x="159658" y="145143"/>
                </a:cubicBezTo>
                <a:cubicBezTo>
                  <a:pt x="196837" y="89374"/>
                  <a:pt x="203963" y="54493"/>
                  <a:pt x="261258" y="29029"/>
                </a:cubicBezTo>
                <a:cubicBezTo>
                  <a:pt x="289219" y="16602"/>
                  <a:pt x="348343" y="0"/>
                  <a:pt x="348343" y="0"/>
                </a:cubicBezTo>
                <a:cubicBezTo>
                  <a:pt x="396724" y="4838"/>
                  <a:pt x="446109" y="3581"/>
                  <a:pt x="493486" y="14514"/>
                </a:cubicBezTo>
                <a:cubicBezTo>
                  <a:pt x="543801" y="26125"/>
                  <a:pt x="535095" y="56123"/>
                  <a:pt x="566058" y="87086"/>
                </a:cubicBezTo>
                <a:cubicBezTo>
                  <a:pt x="578393" y="99421"/>
                  <a:pt x="595086" y="106438"/>
                  <a:pt x="609600" y="116114"/>
                </a:cubicBezTo>
                <a:cubicBezTo>
                  <a:pt x="662540" y="274927"/>
                  <a:pt x="578108" y="34369"/>
                  <a:pt x="653143" y="203200"/>
                </a:cubicBezTo>
                <a:cubicBezTo>
                  <a:pt x="666599" y="233477"/>
                  <a:pt x="677222" y="306646"/>
                  <a:pt x="711200" y="333829"/>
                </a:cubicBezTo>
                <a:cubicBezTo>
                  <a:pt x="723147" y="343386"/>
                  <a:pt x="740229" y="343505"/>
                  <a:pt x="754743" y="348343"/>
                </a:cubicBezTo>
                <a:cubicBezTo>
                  <a:pt x="769257" y="343505"/>
                  <a:pt x="787468" y="344647"/>
                  <a:pt x="798286" y="333829"/>
                </a:cubicBezTo>
                <a:cubicBezTo>
                  <a:pt x="859027" y="273088"/>
                  <a:pt x="856343" y="277419"/>
                  <a:pt x="856343" y="232229"/>
                </a:cubicBezTo>
              </a:path>
            </a:pathLst>
          </a:custGeom>
          <a:noFill/>
          <a:ln>
            <a:solidFill>
              <a:srgbClr val="33CC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6" name="Freeform 25"/>
          <p:cNvSpPr/>
          <p:nvPr/>
        </p:nvSpPr>
        <p:spPr>
          <a:xfrm>
            <a:off x="4097338" y="2514600"/>
            <a:ext cx="855662" cy="347663"/>
          </a:xfrm>
          <a:custGeom>
            <a:avLst/>
            <a:gdLst>
              <a:gd name="connsiteX0" fmla="*/ 0 w 856360"/>
              <a:gd name="connsiteY0" fmla="*/ 188686 h 348343"/>
              <a:gd name="connsiteX1" fmla="*/ 72572 w 856360"/>
              <a:gd name="connsiteY1" fmla="*/ 174172 h 348343"/>
              <a:gd name="connsiteX2" fmla="*/ 159658 w 856360"/>
              <a:gd name="connsiteY2" fmla="*/ 145143 h 348343"/>
              <a:gd name="connsiteX3" fmla="*/ 261258 w 856360"/>
              <a:gd name="connsiteY3" fmla="*/ 29029 h 348343"/>
              <a:gd name="connsiteX4" fmla="*/ 348343 w 856360"/>
              <a:gd name="connsiteY4" fmla="*/ 0 h 348343"/>
              <a:gd name="connsiteX5" fmla="*/ 493486 w 856360"/>
              <a:gd name="connsiteY5" fmla="*/ 14514 h 348343"/>
              <a:gd name="connsiteX6" fmla="*/ 566058 w 856360"/>
              <a:gd name="connsiteY6" fmla="*/ 87086 h 348343"/>
              <a:gd name="connsiteX7" fmla="*/ 609600 w 856360"/>
              <a:gd name="connsiteY7" fmla="*/ 116114 h 348343"/>
              <a:gd name="connsiteX8" fmla="*/ 653143 w 856360"/>
              <a:gd name="connsiteY8" fmla="*/ 203200 h 348343"/>
              <a:gd name="connsiteX9" fmla="*/ 711200 w 856360"/>
              <a:gd name="connsiteY9" fmla="*/ 333829 h 348343"/>
              <a:gd name="connsiteX10" fmla="*/ 754743 w 856360"/>
              <a:gd name="connsiteY10" fmla="*/ 348343 h 348343"/>
              <a:gd name="connsiteX11" fmla="*/ 798286 w 856360"/>
              <a:gd name="connsiteY11" fmla="*/ 333829 h 348343"/>
              <a:gd name="connsiteX12" fmla="*/ 856343 w 856360"/>
              <a:gd name="connsiteY12" fmla="*/ 232229 h 34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6360" h="348343">
                <a:moveTo>
                  <a:pt x="0" y="188686"/>
                </a:moveTo>
                <a:cubicBezTo>
                  <a:pt x="24191" y="183848"/>
                  <a:pt x="48772" y="180663"/>
                  <a:pt x="72572" y="174172"/>
                </a:cubicBezTo>
                <a:cubicBezTo>
                  <a:pt x="102093" y="166121"/>
                  <a:pt x="159658" y="145143"/>
                  <a:pt x="159658" y="145143"/>
                </a:cubicBezTo>
                <a:cubicBezTo>
                  <a:pt x="196837" y="89374"/>
                  <a:pt x="203963" y="54493"/>
                  <a:pt x="261258" y="29029"/>
                </a:cubicBezTo>
                <a:cubicBezTo>
                  <a:pt x="289219" y="16602"/>
                  <a:pt x="348343" y="0"/>
                  <a:pt x="348343" y="0"/>
                </a:cubicBezTo>
                <a:cubicBezTo>
                  <a:pt x="396724" y="4838"/>
                  <a:pt x="446109" y="3581"/>
                  <a:pt x="493486" y="14514"/>
                </a:cubicBezTo>
                <a:cubicBezTo>
                  <a:pt x="543801" y="26125"/>
                  <a:pt x="535095" y="56123"/>
                  <a:pt x="566058" y="87086"/>
                </a:cubicBezTo>
                <a:cubicBezTo>
                  <a:pt x="578393" y="99421"/>
                  <a:pt x="595086" y="106438"/>
                  <a:pt x="609600" y="116114"/>
                </a:cubicBezTo>
                <a:cubicBezTo>
                  <a:pt x="662540" y="274927"/>
                  <a:pt x="578108" y="34369"/>
                  <a:pt x="653143" y="203200"/>
                </a:cubicBezTo>
                <a:cubicBezTo>
                  <a:pt x="666599" y="233477"/>
                  <a:pt x="677222" y="306646"/>
                  <a:pt x="711200" y="333829"/>
                </a:cubicBezTo>
                <a:cubicBezTo>
                  <a:pt x="723147" y="343386"/>
                  <a:pt x="740229" y="343505"/>
                  <a:pt x="754743" y="348343"/>
                </a:cubicBezTo>
                <a:cubicBezTo>
                  <a:pt x="769257" y="343505"/>
                  <a:pt x="787468" y="344647"/>
                  <a:pt x="798286" y="333829"/>
                </a:cubicBezTo>
                <a:cubicBezTo>
                  <a:pt x="859027" y="273088"/>
                  <a:pt x="856343" y="277419"/>
                  <a:pt x="856343" y="232229"/>
                </a:cubicBezTo>
              </a:path>
            </a:pathLst>
          </a:custGeom>
          <a:noFill/>
          <a:ln>
            <a:solidFill>
              <a:srgbClr val="33CC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7" name="Freeform 26"/>
          <p:cNvSpPr/>
          <p:nvPr/>
        </p:nvSpPr>
        <p:spPr>
          <a:xfrm>
            <a:off x="3657600" y="4452938"/>
            <a:ext cx="855663" cy="347662"/>
          </a:xfrm>
          <a:custGeom>
            <a:avLst/>
            <a:gdLst>
              <a:gd name="connsiteX0" fmla="*/ 0 w 856360"/>
              <a:gd name="connsiteY0" fmla="*/ 188686 h 348343"/>
              <a:gd name="connsiteX1" fmla="*/ 72572 w 856360"/>
              <a:gd name="connsiteY1" fmla="*/ 174172 h 348343"/>
              <a:gd name="connsiteX2" fmla="*/ 159658 w 856360"/>
              <a:gd name="connsiteY2" fmla="*/ 145143 h 348343"/>
              <a:gd name="connsiteX3" fmla="*/ 261258 w 856360"/>
              <a:gd name="connsiteY3" fmla="*/ 29029 h 348343"/>
              <a:gd name="connsiteX4" fmla="*/ 348343 w 856360"/>
              <a:gd name="connsiteY4" fmla="*/ 0 h 348343"/>
              <a:gd name="connsiteX5" fmla="*/ 493486 w 856360"/>
              <a:gd name="connsiteY5" fmla="*/ 14514 h 348343"/>
              <a:gd name="connsiteX6" fmla="*/ 566058 w 856360"/>
              <a:gd name="connsiteY6" fmla="*/ 87086 h 348343"/>
              <a:gd name="connsiteX7" fmla="*/ 609600 w 856360"/>
              <a:gd name="connsiteY7" fmla="*/ 116114 h 348343"/>
              <a:gd name="connsiteX8" fmla="*/ 653143 w 856360"/>
              <a:gd name="connsiteY8" fmla="*/ 203200 h 348343"/>
              <a:gd name="connsiteX9" fmla="*/ 711200 w 856360"/>
              <a:gd name="connsiteY9" fmla="*/ 333829 h 348343"/>
              <a:gd name="connsiteX10" fmla="*/ 754743 w 856360"/>
              <a:gd name="connsiteY10" fmla="*/ 348343 h 348343"/>
              <a:gd name="connsiteX11" fmla="*/ 798286 w 856360"/>
              <a:gd name="connsiteY11" fmla="*/ 333829 h 348343"/>
              <a:gd name="connsiteX12" fmla="*/ 856343 w 856360"/>
              <a:gd name="connsiteY12" fmla="*/ 232229 h 34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6360" h="348343">
                <a:moveTo>
                  <a:pt x="0" y="188686"/>
                </a:moveTo>
                <a:cubicBezTo>
                  <a:pt x="24191" y="183848"/>
                  <a:pt x="48772" y="180663"/>
                  <a:pt x="72572" y="174172"/>
                </a:cubicBezTo>
                <a:cubicBezTo>
                  <a:pt x="102093" y="166121"/>
                  <a:pt x="159658" y="145143"/>
                  <a:pt x="159658" y="145143"/>
                </a:cubicBezTo>
                <a:cubicBezTo>
                  <a:pt x="196837" y="89374"/>
                  <a:pt x="203963" y="54493"/>
                  <a:pt x="261258" y="29029"/>
                </a:cubicBezTo>
                <a:cubicBezTo>
                  <a:pt x="289219" y="16602"/>
                  <a:pt x="348343" y="0"/>
                  <a:pt x="348343" y="0"/>
                </a:cubicBezTo>
                <a:cubicBezTo>
                  <a:pt x="396724" y="4838"/>
                  <a:pt x="446109" y="3581"/>
                  <a:pt x="493486" y="14514"/>
                </a:cubicBezTo>
                <a:cubicBezTo>
                  <a:pt x="543801" y="26125"/>
                  <a:pt x="535095" y="56123"/>
                  <a:pt x="566058" y="87086"/>
                </a:cubicBezTo>
                <a:cubicBezTo>
                  <a:pt x="578393" y="99421"/>
                  <a:pt x="595086" y="106438"/>
                  <a:pt x="609600" y="116114"/>
                </a:cubicBezTo>
                <a:cubicBezTo>
                  <a:pt x="662540" y="274927"/>
                  <a:pt x="578108" y="34369"/>
                  <a:pt x="653143" y="203200"/>
                </a:cubicBezTo>
                <a:cubicBezTo>
                  <a:pt x="666599" y="233477"/>
                  <a:pt x="677222" y="306646"/>
                  <a:pt x="711200" y="333829"/>
                </a:cubicBezTo>
                <a:cubicBezTo>
                  <a:pt x="723147" y="343386"/>
                  <a:pt x="740229" y="343505"/>
                  <a:pt x="754743" y="348343"/>
                </a:cubicBezTo>
                <a:cubicBezTo>
                  <a:pt x="769257" y="343505"/>
                  <a:pt x="787468" y="344647"/>
                  <a:pt x="798286" y="333829"/>
                </a:cubicBezTo>
                <a:cubicBezTo>
                  <a:pt x="859027" y="273088"/>
                  <a:pt x="856343" y="277419"/>
                  <a:pt x="856343" y="232229"/>
                </a:cubicBezTo>
              </a:path>
            </a:pathLst>
          </a:custGeom>
          <a:noFill/>
          <a:ln>
            <a:solidFill>
              <a:srgbClr val="33CC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2" name="Oval 21"/>
          <p:cNvSpPr/>
          <p:nvPr/>
        </p:nvSpPr>
        <p:spPr>
          <a:xfrm>
            <a:off x="5011738" y="3744913"/>
            <a:ext cx="365125" cy="366712"/>
          </a:xfrm>
          <a:prstGeom prst="ellipse">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24" name="Rectangle 23"/>
          <p:cNvSpPr/>
          <p:nvPr/>
        </p:nvSpPr>
        <p:spPr bwMode="auto">
          <a:xfrm>
            <a:off x="4601028" y="2688431"/>
            <a:ext cx="2866572" cy="2264569"/>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solidFill>
                  <a:srgbClr val="FF0000"/>
                </a:solidFill>
              </a:ln>
              <a:noFill/>
              <a:effectLst/>
              <a:latin typeface="Times New Roman" pitchFamily="18" charset="0"/>
            </a:endParaRPr>
          </a:p>
        </p:txBody>
      </p:sp>
      <p:sp>
        <p:nvSpPr>
          <p:cNvPr id="25" name="Right Arrow 24"/>
          <p:cNvSpPr/>
          <p:nvPr/>
        </p:nvSpPr>
        <p:spPr bwMode="auto">
          <a:xfrm flipH="1">
            <a:off x="5522408" y="3743848"/>
            <a:ext cx="457200" cy="304800"/>
          </a:xfrm>
          <a:prstGeom prst="rightArrow">
            <a:avLst/>
          </a:prstGeom>
          <a:solidFill>
            <a:srgbClr val="FFFF00"/>
          </a:solid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28" name="Text Box 28" descr="Newsprint"/>
          <p:cNvSpPr txBox="1">
            <a:spLocks noChangeArrowheads="1"/>
          </p:cNvSpPr>
          <p:nvPr/>
        </p:nvSpPr>
        <p:spPr bwMode="auto">
          <a:xfrm>
            <a:off x="1066800" y="5135940"/>
            <a:ext cx="6019800" cy="1569660"/>
          </a:xfrm>
          <a:prstGeom prst="rect">
            <a:avLst/>
          </a:prstGeom>
          <a:blipFill dpi="0" rotWithShape="1">
            <a:blip r:embed="rId4"/>
            <a:srcRect/>
            <a:tile tx="0" ty="0" sx="100000" sy="100000" flip="none" algn="tl"/>
          </a:blipFill>
          <a:ln w="57150" cmpd="thickThin">
            <a:solidFill>
              <a:schemeClr val="tx1"/>
            </a:solidFill>
            <a:miter lim="800000"/>
            <a:headEnd/>
            <a:tailEnd/>
          </a:ln>
        </p:spPr>
        <p:txBody>
          <a:bodyPr wrap="square">
            <a:spAutoFit/>
          </a:bodyPr>
          <a:lstStyle>
            <a:lvl1pPr eaLnBrk="0" hangingPunct="0">
              <a:defRPr sz="2400">
                <a:solidFill>
                  <a:schemeClr val="tx1"/>
                </a:solidFill>
                <a:latin typeface="Times New Roman" pitchFamily="-65" charset="0"/>
                <a:ea typeface="ＭＳ Ｐゴシック" pitchFamily="-65" charset="-128"/>
              </a:defRPr>
            </a:lvl1pPr>
            <a:lvl2pPr marL="37931725" indent="-37474525" eaLnBrk="0" hangingPunct="0">
              <a:defRPr sz="2400">
                <a:solidFill>
                  <a:schemeClr val="tx1"/>
                </a:solidFill>
                <a:latin typeface="Times New Roman" pitchFamily="-65" charset="0"/>
                <a:ea typeface="ＭＳ Ｐゴシック" pitchFamily="-65" charset="-128"/>
              </a:defRPr>
            </a:lvl2pPr>
            <a:lvl3pPr eaLnBrk="0" hangingPunct="0">
              <a:defRPr sz="2400">
                <a:solidFill>
                  <a:schemeClr val="tx1"/>
                </a:solidFill>
                <a:latin typeface="Times New Roman" pitchFamily="-65" charset="0"/>
                <a:ea typeface="ＭＳ Ｐゴシック" pitchFamily="-65" charset="-128"/>
              </a:defRPr>
            </a:lvl3pPr>
            <a:lvl4pPr eaLnBrk="0" hangingPunct="0">
              <a:defRPr sz="2400">
                <a:solidFill>
                  <a:schemeClr val="tx1"/>
                </a:solidFill>
                <a:latin typeface="Times New Roman" pitchFamily="-65" charset="0"/>
                <a:ea typeface="ＭＳ Ｐゴシック" pitchFamily="-65" charset="-128"/>
              </a:defRPr>
            </a:lvl4pPr>
            <a:lvl5pPr eaLnBrk="0" hangingPunct="0">
              <a:defRPr sz="2400">
                <a:solidFill>
                  <a:schemeClr val="tx1"/>
                </a:solidFill>
                <a:latin typeface="Times New Roman" pitchFamily="-65" charset="0"/>
                <a:ea typeface="ＭＳ Ｐゴシック" pitchFamily="-65" charset="-128"/>
              </a:defRPr>
            </a:lvl5pPr>
            <a:lvl6pPr marL="457200" eaLnBrk="0" fontAlgn="base" hangingPunct="0">
              <a:spcBef>
                <a:spcPct val="0"/>
              </a:spcBef>
              <a:spcAft>
                <a:spcPct val="0"/>
              </a:spcAft>
              <a:defRPr sz="2400">
                <a:solidFill>
                  <a:schemeClr val="tx1"/>
                </a:solidFill>
                <a:latin typeface="Times New Roman" pitchFamily="-65" charset="0"/>
                <a:ea typeface="ＭＳ Ｐゴシック" pitchFamily="-65" charset="-128"/>
              </a:defRPr>
            </a:lvl6pPr>
            <a:lvl7pPr marL="914400" eaLnBrk="0" fontAlgn="base" hangingPunct="0">
              <a:spcBef>
                <a:spcPct val="0"/>
              </a:spcBef>
              <a:spcAft>
                <a:spcPct val="0"/>
              </a:spcAft>
              <a:defRPr sz="2400">
                <a:solidFill>
                  <a:schemeClr val="tx1"/>
                </a:solidFill>
                <a:latin typeface="Times New Roman" pitchFamily="-65" charset="0"/>
                <a:ea typeface="ＭＳ Ｐゴシック" pitchFamily="-65" charset="-128"/>
              </a:defRPr>
            </a:lvl7pPr>
            <a:lvl8pPr marL="1371600" eaLnBrk="0" fontAlgn="base" hangingPunct="0">
              <a:spcBef>
                <a:spcPct val="0"/>
              </a:spcBef>
              <a:spcAft>
                <a:spcPct val="0"/>
              </a:spcAft>
              <a:defRPr sz="2400">
                <a:solidFill>
                  <a:schemeClr val="tx1"/>
                </a:solidFill>
                <a:latin typeface="Times New Roman" pitchFamily="-65" charset="0"/>
                <a:ea typeface="ＭＳ Ｐゴシック" pitchFamily="-65" charset="-128"/>
              </a:defRPr>
            </a:lvl8pPr>
            <a:lvl9pPr marL="1828800" eaLnBrk="0" fontAlgn="base" hangingPunct="0">
              <a:spcBef>
                <a:spcPct val="0"/>
              </a:spcBef>
              <a:spcAft>
                <a:spcPct val="0"/>
              </a:spcAft>
              <a:defRPr sz="2400">
                <a:solidFill>
                  <a:schemeClr val="tx1"/>
                </a:solidFill>
                <a:latin typeface="Times New Roman" pitchFamily="-65" charset="0"/>
                <a:ea typeface="ＭＳ Ｐゴシック" pitchFamily="-65" charset="-128"/>
              </a:defRPr>
            </a:lvl9pPr>
          </a:lstStyle>
          <a:p>
            <a:pPr algn="ctr"/>
            <a:r>
              <a:rPr lang="en-US" dirty="0"/>
              <a:t>I'd like to discuss SQ14 and 15. What is the supernatant RNA Crick is referring to that is too short to code and too long to join to template RNA in the Soluble RNA section. </a:t>
            </a:r>
            <a:endParaRPr lang="en-US" b="1" dirty="0"/>
          </a:p>
        </p:txBody>
      </p:sp>
    </p:spTree>
    <p:extLst>
      <p:ext uri="{BB962C8B-B14F-4D97-AF65-F5344CB8AC3E}">
        <p14:creationId xmlns:p14="http://schemas.microsoft.com/office/powerpoint/2010/main" val="3119660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par>
                          <p:cTn id="7" fill="hold">
                            <p:stCondLst>
                              <p:cond delay="0"/>
                            </p:stCondLst>
                            <p:childTnLst>
                              <p:par>
                                <p:cTn id="8" presetID="53" presetClass="entr" presetSubtype="16" fill="hold" grpId="0" nodeType="afterEffect">
                                  <p:stCondLst>
                                    <p:cond delay="0"/>
                                  </p:stCondLst>
                                  <p:childTnLst>
                                    <p:set>
                                      <p:cBhvr>
                                        <p:cTn id="9" dur="1" fill="hold">
                                          <p:stCondLst>
                                            <p:cond delay="0"/>
                                          </p:stCondLst>
                                        </p:cTn>
                                        <p:tgtEl>
                                          <p:spTgt spid="22"/>
                                        </p:tgtEl>
                                        <p:attrNameLst>
                                          <p:attrName>style.visibility</p:attrName>
                                        </p:attrNameLst>
                                      </p:cBhvr>
                                      <p:to>
                                        <p:strVal val="visible"/>
                                      </p:to>
                                    </p:set>
                                    <p:anim calcmode="lin" valueType="num">
                                      <p:cBhvr>
                                        <p:cTn id="10" dur="500" fill="hold"/>
                                        <p:tgtEl>
                                          <p:spTgt spid="22"/>
                                        </p:tgtEl>
                                        <p:attrNameLst>
                                          <p:attrName>ppt_w</p:attrName>
                                        </p:attrNameLst>
                                      </p:cBhvr>
                                      <p:tavLst>
                                        <p:tav tm="0">
                                          <p:val>
                                            <p:fltVal val="0"/>
                                          </p:val>
                                        </p:tav>
                                        <p:tav tm="100000">
                                          <p:val>
                                            <p:strVal val="#ppt_w"/>
                                          </p:val>
                                        </p:tav>
                                      </p:tavLst>
                                    </p:anim>
                                    <p:anim calcmode="lin" valueType="num">
                                      <p:cBhvr>
                                        <p:cTn id="11" dur="500" fill="hold"/>
                                        <p:tgtEl>
                                          <p:spTgt spid="22"/>
                                        </p:tgtEl>
                                        <p:attrNameLst>
                                          <p:attrName>ppt_h</p:attrName>
                                        </p:attrNameLst>
                                      </p:cBhvr>
                                      <p:tavLst>
                                        <p:tav tm="0">
                                          <p:val>
                                            <p:fltVal val="0"/>
                                          </p:val>
                                        </p:tav>
                                        <p:tav tm="100000">
                                          <p:val>
                                            <p:strVal val="#ppt_h"/>
                                          </p:val>
                                        </p:tav>
                                      </p:tavLst>
                                    </p:anim>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animBg="1"/>
      <p:bldP spid="2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
            <a:ext cx="6473825" cy="1524000"/>
          </a:xfrm>
          <a:prstGeom prst="rect">
            <a:avLst/>
          </a:prstGeom>
          <a:ln>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l="3076" t="52783" r="69547" b="352"/>
          <a:stretch>
            <a:fillRect/>
          </a:stretch>
        </p:blipFill>
        <p:spPr bwMode="auto">
          <a:xfrm>
            <a:off x="7010400" y="76200"/>
            <a:ext cx="2133600" cy="2514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843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b="45595"/>
          <a:stretch/>
        </p:blipFill>
        <p:spPr bwMode="auto">
          <a:xfrm>
            <a:off x="624114" y="2726029"/>
            <a:ext cx="7848600" cy="3827171"/>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cxnSp>
        <p:nvCxnSpPr>
          <p:cNvPr id="5" name="Straight Connector 4"/>
          <p:cNvCxnSpPr/>
          <p:nvPr/>
        </p:nvCxnSpPr>
        <p:spPr bwMode="auto">
          <a:xfrm>
            <a:off x="3541712" y="5638800"/>
            <a:ext cx="4687888" cy="0"/>
          </a:xfrm>
          <a:prstGeom prst="line">
            <a:avLst/>
          </a:prstGeom>
          <a:solidFill>
            <a:schemeClr val="accent1"/>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Connector 6"/>
          <p:cNvCxnSpPr/>
          <p:nvPr/>
        </p:nvCxnSpPr>
        <p:spPr bwMode="auto">
          <a:xfrm>
            <a:off x="685800" y="5943600"/>
            <a:ext cx="7498080" cy="0"/>
          </a:xfrm>
          <a:prstGeom prst="line">
            <a:avLst/>
          </a:prstGeom>
          <a:solidFill>
            <a:schemeClr val="accent1"/>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Straight Connector 7"/>
          <p:cNvCxnSpPr/>
          <p:nvPr/>
        </p:nvCxnSpPr>
        <p:spPr bwMode="auto">
          <a:xfrm>
            <a:off x="670310" y="6248400"/>
            <a:ext cx="7498080" cy="0"/>
          </a:xfrm>
          <a:prstGeom prst="line">
            <a:avLst/>
          </a:prstGeom>
          <a:solidFill>
            <a:schemeClr val="accent1"/>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Straight Connector 8"/>
          <p:cNvCxnSpPr/>
          <p:nvPr/>
        </p:nvCxnSpPr>
        <p:spPr bwMode="auto">
          <a:xfrm>
            <a:off x="654820" y="6538210"/>
            <a:ext cx="3017520" cy="0"/>
          </a:xfrm>
          <a:prstGeom prst="line">
            <a:avLst/>
          </a:prstGeom>
          <a:solidFill>
            <a:schemeClr val="accent1"/>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25065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386" name="AutoShape 2"/>
          <p:cNvSpPr>
            <a:spLocks noChangeArrowheads="1"/>
          </p:cNvSpPr>
          <p:nvPr/>
        </p:nvSpPr>
        <p:spPr bwMode="auto">
          <a:xfrm>
            <a:off x="3200400" y="3538538"/>
            <a:ext cx="2362200" cy="609600"/>
          </a:xfrm>
          <a:prstGeom prst="rightArrow">
            <a:avLst>
              <a:gd name="adj1" fmla="val 50000"/>
              <a:gd name="adj2" fmla="val 96875"/>
            </a:avLst>
          </a:prstGeom>
          <a:noFill/>
          <a:ln w="381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altLang="en-US" b="0">
              <a:latin typeface="Arial" charset="0"/>
            </a:endParaRPr>
          </a:p>
        </p:txBody>
      </p:sp>
      <p:sp>
        <p:nvSpPr>
          <p:cNvPr id="16388" name="Text Box 22"/>
          <p:cNvSpPr txBox="1">
            <a:spLocks noChangeArrowheads="1"/>
          </p:cNvSpPr>
          <p:nvPr/>
        </p:nvSpPr>
        <p:spPr bwMode="auto">
          <a:xfrm>
            <a:off x="381000" y="76200"/>
            <a:ext cx="3124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pPr algn="ctr" eaLnBrk="1" hangingPunct="1">
              <a:spcBef>
                <a:spcPct val="50000"/>
              </a:spcBef>
            </a:pPr>
            <a:r>
              <a:rPr lang="en-US" altLang="en-US" sz="3600" b="0">
                <a:solidFill>
                  <a:srgbClr val="FFFF00"/>
                </a:solidFill>
                <a:latin typeface="Calibri" pitchFamily="34" charset="0"/>
                <a:ea typeface="Calibri" pitchFamily="34" charset="0"/>
                <a:cs typeface="Calibri" pitchFamily="34" charset="0"/>
              </a:rPr>
              <a:t>Information</a:t>
            </a:r>
          </a:p>
        </p:txBody>
      </p:sp>
      <p:sp>
        <p:nvSpPr>
          <p:cNvPr id="16389" name="Text Box 23"/>
          <p:cNvSpPr txBox="1">
            <a:spLocks noChangeArrowheads="1"/>
          </p:cNvSpPr>
          <p:nvPr/>
        </p:nvSpPr>
        <p:spPr bwMode="auto">
          <a:xfrm>
            <a:off x="381000" y="609600"/>
            <a:ext cx="31242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pPr algn="ctr" eaLnBrk="1" hangingPunct="1">
              <a:spcBef>
                <a:spcPct val="50000"/>
              </a:spcBef>
            </a:pPr>
            <a:r>
              <a:rPr lang="en-US" altLang="en-US" sz="3600" b="0">
                <a:solidFill>
                  <a:srgbClr val="FFFF00"/>
                </a:solidFill>
                <a:latin typeface="Calibri" pitchFamily="34" charset="0"/>
                <a:ea typeface="Calibri" pitchFamily="34" charset="0"/>
                <a:cs typeface="Calibri" pitchFamily="34" charset="0"/>
              </a:rPr>
              <a:t>+</a:t>
            </a:r>
            <a:br>
              <a:rPr lang="en-US" altLang="en-US" sz="3600" b="0">
                <a:solidFill>
                  <a:srgbClr val="FFFF00"/>
                </a:solidFill>
                <a:latin typeface="Calibri" pitchFamily="34" charset="0"/>
                <a:ea typeface="Calibri" pitchFamily="34" charset="0"/>
                <a:cs typeface="Calibri" pitchFamily="34" charset="0"/>
              </a:rPr>
            </a:br>
            <a:r>
              <a:rPr lang="en-US" altLang="en-US" sz="3600" b="0">
                <a:solidFill>
                  <a:srgbClr val="FFFF00"/>
                </a:solidFill>
                <a:latin typeface="Calibri" pitchFamily="34" charset="0"/>
                <a:ea typeface="Calibri" pitchFamily="34" charset="0"/>
                <a:cs typeface="Calibri" pitchFamily="34" charset="0"/>
              </a:rPr>
              <a:t>Self-assembly</a:t>
            </a:r>
          </a:p>
        </p:txBody>
      </p:sp>
      <p:sp>
        <p:nvSpPr>
          <p:cNvPr id="16390" name="Text Box 24"/>
          <p:cNvSpPr txBox="1">
            <a:spLocks noChangeArrowheads="1"/>
          </p:cNvSpPr>
          <p:nvPr/>
        </p:nvSpPr>
        <p:spPr bwMode="auto">
          <a:xfrm>
            <a:off x="5562600" y="152400"/>
            <a:ext cx="31242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pPr algn="ctr" eaLnBrk="1" hangingPunct="1">
              <a:spcBef>
                <a:spcPct val="50000"/>
              </a:spcBef>
            </a:pPr>
            <a:r>
              <a:rPr lang="en-US" altLang="en-US" sz="3600" b="0">
                <a:solidFill>
                  <a:srgbClr val="FFFF00"/>
                </a:solidFill>
                <a:latin typeface="Calibri" pitchFamily="34" charset="0"/>
                <a:ea typeface="Calibri" pitchFamily="34" charset="0"/>
                <a:cs typeface="Calibri" pitchFamily="34" charset="0"/>
              </a:rPr>
              <a:t>Structure</a:t>
            </a:r>
            <a:br>
              <a:rPr lang="en-US" altLang="en-US" sz="3600" b="0">
                <a:solidFill>
                  <a:srgbClr val="FFFF00"/>
                </a:solidFill>
                <a:latin typeface="Calibri" pitchFamily="34" charset="0"/>
                <a:ea typeface="Calibri" pitchFamily="34" charset="0"/>
                <a:cs typeface="Calibri" pitchFamily="34" charset="0"/>
              </a:rPr>
            </a:br>
            <a:r>
              <a:rPr lang="en-US" altLang="en-US" sz="3600" b="0">
                <a:solidFill>
                  <a:srgbClr val="FFFF00"/>
                </a:solidFill>
                <a:latin typeface="Calibri" pitchFamily="34" charset="0"/>
                <a:ea typeface="Calibri" pitchFamily="34" charset="0"/>
                <a:cs typeface="Calibri" pitchFamily="34" charset="0"/>
              </a:rPr>
              <a:t>+</a:t>
            </a:r>
            <a:br>
              <a:rPr lang="en-US" altLang="en-US" sz="3600" b="0">
                <a:solidFill>
                  <a:srgbClr val="FFFF00"/>
                </a:solidFill>
                <a:latin typeface="Calibri" pitchFamily="34" charset="0"/>
                <a:ea typeface="Calibri" pitchFamily="34" charset="0"/>
                <a:cs typeface="Calibri" pitchFamily="34" charset="0"/>
              </a:rPr>
            </a:br>
            <a:r>
              <a:rPr lang="en-US" altLang="en-US" sz="3600" b="0">
                <a:solidFill>
                  <a:srgbClr val="FFFF00"/>
                </a:solidFill>
                <a:latin typeface="Calibri" pitchFamily="34" charset="0"/>
                <a:ea typeface="Calibri" pitchFamily="34" charset="0"/>
                <a:cs typeface="Calibri" pitchFamily="34" charset="0"/>
              </a:rPr>
              <a:t>Function</a:t>
            </a:r>
          </a:p>
        </p:txBody>
      </p:sp>
      <p:sp>
        <p:nvSpPr>
          <p:cNvPr id="16391" name="AutoShape 25"/>
          <p:cNvSpPr>
            <a:spLocks noChangeArrowheads="1"/>
          </p:cNvSpPr>
          <p:nvPr/>
        </p:nvSpPr>
        <p:spPr bwMode="auto">
          <a:xfrm>
            <a:off x="3319463" y="685800"/>
            <a:ext cx="2514600" cy="609600"/>
          </a:xfrm>
          <a:prstGeom prst="rightArrow">
            <a:avLst>
              <a:gd name="adj1" fmla="val 50000"/>
              <a:gd name="adj2" fmla="val 103125"/>
            </a:avLst>
          </a:prstGeom>
          <a:solidFill>
            <a:srgbClr val="FFFF66"/>
          </a:solidFill>
          <a:ln w="9525">
            <a:solidFill>
              <a:srgbClr val="FFFF66"/>
            </a:solidFill>
            <a:miter lim="800000"/>
            <a:headEnd/>
            <a:tailEnd/>
          </a:ln>
        </p:spPr>
        <p:txBody>
          <a:bodyPr wrap="none" anchor="ctr"/>
          <a:lstStyle/>
          <a:p>
            <a:pPr eaLnBrk="1" hangingPunct="1"/>
            <a:endParaRPr lang="en-US" altLang="en-US" b="0">
              <a:latin typeface="Arial" charset="0"/>
            </a:endParaRPr>
          </a:p>
        </p:txBody>
      </p:sp>
      <p:grpSp>
        <p:nvGrpSpPr>
          <p:cNvPr id="16392" name="Group 29"/>
          <p:cNvGrpSpPr>
            <a:grpSpLocks/>
          </p:cNvGrpSpPr>
          <p:nvPr/>
        </p:nvGrpSpPr>
        <p:grpSpPr bwMode="auto">
          <a:xfrm>
            <a:off x="762000" y="2057400"/>
            <a:ext cx="1524000" cy="4329113"/>
            <a:chOff x="480" y="1353"/>
            <a:chExt cx="960" cy="2727"/>
          </a:xfrm>
        </p:grpSpPr>
        <p:pic>
          <p:nvPicPr>
            <p:cNvPr id="16419" name="Picture 30"/>
            <p:cNvPicPr>
              <a:picLocks noChangeAspect="1" noChangeArrowheads="1"/>
            </p:cNvPicPr>
            <p:nvPr/>
          </p:nvPicPr>
          <p:blipFill>
            <a:blip r:embed="rId3">
              <a:extLst>
                <a:ext uri="{28A0092B-C50C-407E-A947-70E740481C1C}">
                  <a14:useLocalDpi xmlns:a14="http://schemas.microsoft.com/office/drawing/2010/main" val="0"/>
                </a:ext>
              </a:extLst>
            </a:blip>
            <a:srcRect l="33347" r="27094"/>
            <a:stretch>
              <a:fillRect/>
            </a:stretch>
          </p:blipFill>
          <p:spPr bwMode="auto">
            <a:xfrm>
              <a:off x="492" y="1353"/>
              <a:ext cx="945" cy="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20" name="Text Box 31"/>
            <p:cNvSpPr txBox="1">
              <a:spLocks noChangeArrowheads="1"/>
            </p:cNvSpPr>
            <p:nvPr/>
          </p:nvSpPr>
          <p:spPr bwMode="auto">
            <a:xfrm>
              <a:off x="480" y="3792"/>
              <a:ext cx="9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pPr algn="ctr" eaLnBrk="1" hangingPunct="1">
                <a:spcBef>
                  <a:spcPct val="50000"/>
                </a:spcBef>
              </a:pPr>
              <a:r>
                <a:rPr lang="en-US" altLang="en-US" sz="2400" b="0" i="0">
                  <a:solidFill>
                    <a:srgbClr val="FFFF66"/>
                  </a:solidFill>
                  <a:latin typeface="Arial" charset="0"/>
                </a:rPr>
                <a:t>DNA</a:t>
              </a:r>
            </a:p>
          </p:txBody>
        </p:sp>
      </p:grpSp>
      <p:sp>
        <p:nvSpPr>
          <p:cNvPr id="16393" name="Text Box 32"/>
          <p:cNvSpPr txBox="1">
            <a:spLocks noChangeArrowheads="1"/>
          </p:cNvSpPr>
          <p:nvPr/>
        </p:nvSpPr>
        <p:spPr bwMode="auto">
          <a:xfrm>
            <a:off x="2395538" y="2057400"/>
            <a:ext cx="609600" cy="39211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pPr eaLnBrk="1" hangingPunct="1">
              <a:spcBef>
                <a:spcPct val="50000"/>
              </a:spcBef>
            </a:pPr>
            <a:r>
              <a:rPr lang="en-US" altLang="en-US" sz="1400" b="0">
                <a:latin typeface="Arial" charset="0"/>
              </a:rPr>
              <a:t>C</a:t>
            </a:r>
            <a:br>
              <a:rPr lang="en-US" altLang="en-US" sz="1400" b="0">
                <a:latin typeface="Arial" charset="0"/>
              </a:rPr>
            </a:br>
            <a:r>
              <a:rPr lang="en-US" altLang="en-US" sz="1400" b="0">
                <a:latin typeface="Arial" charset="0"/>
              </a:rPr>
              <a:t>G</a:t>
            </a:r>
            <a:br>
              <a:rPr lang="en-US" altLang="en-US" sz="1400" b="0">
                <a:latin typeface="Arial" charset="0"/>
              </a:rPr>
            </a:br>
            <a:r>
              <a:rPr lang="en-US" altLang="en-US" sz="1400" b="0">
                <a:latin typeface="Arial" charset="0"/>
              </a:rPr>
              <a:t>A</a:t>
            </a:r>
            <a:br>
              <a:rPr lang="en-US" altLang="en-US" sz="1400" b="0">
                <a:latin typeface="Arial" charset="0"/>
              </a:rPr>
            </a:br>
            <a:r>
              <a:rPr lang="en-US" altLang="en-US" sz="1400" b="0">
                <a:latin typeface="Arial" charset="0"/>
              </a:rPr>
              <a:t>C</a:t>
            </a:r>
            <a:br>
              <a:rPr lang="en-US" altLang="en-US" sz="1400" b="0">
                <a:latin typeface="Arial" charset="0"/>
              </a:rPr>
            </a:br>
            <a:r>
              <a:rPr lang="en-US" altLang="en-US" sz="1400" b="0">
                <a:latin typeface="Arial" charset="0"/>
              </a:rPr>
              <a:t>C</a:t>
            </a:r>
            <a:br>
              <a:rPr lang="en-US" altLang="en-US" sz="1400" b="0">
                <a:latin typeface="Arial" charset="0"/>
              </a:rPr>
            </a:br>
            <a:r>
              <a:rPr lang="en-US" altLang="en-US" sz="1400" b="0">
                <a:latin typeface="Arial" charset="0"/>
              </a:rPr>
              <a:t>A</a:t>
            </a:r>
            <a:br>
              <a:rPr lang="en-US" altLang="en-US" sz="1400" b="0">
                <a:latin typeface="Arial" charset="0"/>
              </a:rPr>
            </a:br>
            <a:r>
              <a:rPr lang="en-US" altLang="en-US" sz="1400" b="0">
                <a:latin typeface="Arial" charset="0"/>
              </a:rPr>
              <a:t>T</a:t>
            </a:r>
            <a:br>
              <a:rPr lang="en-US" altLang="en-US" sz="1400" b="0">
                <a:latin typeface="Arial" charset="0"/>
              </a:rPr>
            </a:br>
            <a:r>
              <a:rPr lang="en-US" altLang="en-US" sz="1400" b="0">
                <a:latin typeface="Arial" charset="0"/>
              </a:rPr>
              <a:t>C</a:t>
            </a:r>
            <a:br>
              <a:rPr lang="en-US" altLang="en-US" sz="1400" b="0">
                <a:latin typeface="Arial" charset="0"/>
              </a:rPr>
            </a:br>
            <a:r>
              <a:rPr lang="en-US" altLang="en-US" sz="1400" b="0">
                <a:latin typeface="Arial" charset="0"/>
              </a:rPr>
              <a:t>G</a:t>
            </a:r>
            <a:br>
              <a:rPr lang="en-US" altLang="en-US" sz="1400" b="0">
                <a:latin typeface="Arial" charset="0"/>
              </a:rPr>
            </a:br>
            <a:r>
              <a:rPr lang="en-US" altLang="en-US" sz="1400" b="0">
                <a:latin typeface="Arial" charset="0"/>
              </a:rPr>
              <a:t>C</a:t>
            </a:r>
            <a:br>
              <a:rPr lang="en-US" altLang="en-US" sz="1400" b="0">
                <a:latin typeface="Arial" charset="0"/>
              </a:rPr>
            </a:br>
            <a:r>
              <a:rPr lang="en-US" altLang="en-US" sz="1400" b="0">
                <a:latin typeface="Arial" charset="0"/>
              </a:rPr>
              <a:t>C</a:t>
            </a:r>
            <a:br>
              <a:rPr lang="en-US" altLang="en-US" sz="1400" b="0">
                <a:latin typeface="Arial" charset="0"/>
              </a:rPr>
            </a:br>
            <a:r>
              <a:rPr lang="en-US" altLang="en-US" sz="1400" b="0">
                <a:latin typeface="Arial" charset="0"/>
              </a:rPr>
              <a:t>T</a:t>
            </a:r>
            <a:br>
              <a:rPr lang="en-US" altLang="en-US" sz="1400" b="0">
                <a:latin typeface="Arial" charset="0"/>
              </a:rPr>
            </a:br>
            <a:r>
              <a:rPr lang="en-US" altLang="en-US" sz="1400" b="0">
                <a:latin typeface="Arial" charset="0"/>
              </a:rPr>
              <a:t>T</a:t>
            </a:r>
            <a:br>
              <a:rPr lang="en-US" altLang="en-US" sz="1400" b="0">
                <a:latin typeface="Arial" charset="0"/>
              </a:rPr>
            </a:br>
            <a:r>
              <a:rPr lang="en-US" altLang="en-US" sz="1400" b="0">
                <a:latin typeface="Arial" charset="0"/>
              </a:rPr>
              <a:t>A</a:t>
            </a:r>
            <a:br>
              <a:rPr lang="en-US" altLang="en-US" sz="1400" b="0">
                <a:latin typeface="Arial" charset="0"/>
              </a:rPr>
            </a:br>
            <a:r>
              <a:rPr lang="en-US" altLang="en-US" sz="1400" b="0">
                <a:latin typeface="Arial" charset="0"/>
              </a:rPr>
              <a:t>G</a:t>
            </a:r>
            <a:br>
              <a:rPr lang="en-US" altLang="en-US" sz="1400" b="0">
                <a:latin typeface="Arial" charset="0"/>
              </a:rPr>
            </a:br>
            <a:r>
              <a:rPr lang="en-US" altLang="en-US" sz="1400" b="0">
                <a:latin typeface="Arial" charset="0"/>
              </a:rPr>
              <a:t>T</a:t>
            </a:r>
            <a:br>
              <a:rPr lang="en-US" altLang="en-US" sz="1400" b="0">
                <a:latin typeface="Arial" charset="0"/>
              </a:rPr>
            </a:br>
            <a:r>
              <a:rPr lang="en-US" altLang="en-US" sz="1400" b="0">
                <a:latin typeface="Arial" charset="0"/>
              </a:rPr>
              <a:t>A</a:t>
            </a:r>
            <a:br>
              <a:rPr lang="en-US" altLang="en-US" sz="1400" b="0">
                <a:latin typeface="Arial" charset="0"/>
              </a:rPr>
            </a:br>
            <a:r>
              <a:rPr lang="en-US" altLang="en-US" sz="1400" b="0">
                <a:latin typeface="Arial" charset="0"/>
              </a:rPr>
              <a:t>C</a:t>
            </a:r>
          </a:p>
        </p:txBody>
      </p:sp>
      <p:pic>
        <p:nvPicPr>
          <p:cNvPr id="16395" name="Picture 54"/>
          <p:cNvPicPr>
            <a:picLocks noChangeAspect="1" noChangeArrowheads="1"/>
          </p:cNvPicPr>
          <p:nvPr/>
        </p:nvPicPr>
        <p:blipFill>
          <a:blip r:embed="rId4">
            <a:extLst>
              <a:ext uri="{28A0092B-C50C-407E-A947-70E740481C1C}">
                <a14:useLocalDpi xmlns:a14="http://schemas.microsoft.com/office/drawing/2010/main" val="0"/>
              </a:ext>
            </a:extLst>
          </a:blip>
          <a:srcRect r="54128" b="12897"/>
          <a:stretch>
            <a:fillRect/>
          </a:stretch>
        </p:blipFill>
        <p:spPr bwMode="auto">
          <a:xfrm>
            <a:off x="685800" y="0"/>
            <a:ext cx="2514600" cy="191611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6396" name="Picture 2"/>
          <p:cNvPicPr>
            <a:picLocks noChangeAspect="1" noChangeArrowheads="1"/>
          </p:cNvPicPr>
          <p:nvPr/>
        </p:nvPicPr>
        <p:blipFill>
          <a:blip r:embed="rId5">
            <a:extLst>
              <a:ext uri="{28A0092B-C50C-407E-A947-70E740481C1C}">
                <a14:useLocalDpi xmlns:a14="http://schemas.microsoft.com/office/drawing/2010/main" val="0"/>
              </a:ext>
            </a:extLst>
          </a:blip>
          <a:srcRect l="67380" t="4726" r="2567" b="25368"/>
          <a:stretch>
            <a:fillRect/>
          </a:stretch>
        </p:blipFill>
        <p:spPr bwMode="auto">
          <a:xfrm>
            <a:off x="6302375" y="3175"/>
            <a:ext cx="1709738" cy="20542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16397" name="Group 26"/>
          <p:cNvGrpSpPr>
            <a:grpSpLocks/>
          </p:cNvGrpSpPr>
          <p:nvPr/>
        </p:nvGrpSpPr>
        <p:grpSpPr bwMode="auto">
          <a:xfrm>
            <a:off x="5715000" y="1981200"/>
            <a:ext cx="2971800" cy="4343400"/>
            <a:chOff x="3600" y="1344"/>
            <a:chExt cx="1872" cy="2736"/>
          </a:xfrm>
        </p:grpSpPr>
        <p:graphicFrame>
          <p:nvGraphicFramePr>
            <p:cNvPr id="16400" name="Object 14"/>
            <p:cNvGraphicFramePr>
              <a:graphicFrameLocks noChangeAspect="1"/>
            </p:cNvGraphicFramePr>
            <p:nvPr/>
          </p:nvGraphicFramePr>
          <p:xfrm>
            <a:off x="3600" y="1344"/>
            <a:ext cx="1864" cy="2488"/>
          </p:xfrm>
          <a:graphic>
            <a:graphicData uri="http://schemas.openxmlformats.org/presentationml/2006/ole">
              <mc:AlternateContent xmlns:mc="http://schemas.openxmlformats.org/markup-compatibility/2006">
                <mc:Choice xmlns:v="urn:schemas-microsoft-com:vml" Requires="v">
                  <p:oleObj spid="_x0000_s19466" name="Image" r:id="rId6" imgW="2958730" imgH="3949206" progId="Photoshop.Image.6">
                    <p:embed/>
                  </p:oleObj>
                </mc:Choice>
                <mc:Fallback>
                  <p:oleObj name="Image" r:id="rId6" imgW="2958730" imgH="3949206" progId="Photoshop.Image.6">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00" y="1344"/>
                          <a:ext cx="1864" cy="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01" name="Text Box 28"/>
            <p:cNvSpPr txBox="1">
              <a:spLocks noChangeArrowheads="1"/>
            </p:cNvSpPr>
            <p:nvPr/>
          </p:nvSpPr>
          <p:spPr bwMode="auto">
            <a:xfrm>
              <a:off x="3600" y="3792"/>
              <a:ext cx="18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pPr algn="ctr" eaLnBrk="1" hangingPunct="1">
                <a:spcBef>
                  <a:spcPct val="50000"/>
                </a:spcBef>
              </a:pPr>
              <a:r>
                <a:rPr lang="en-US" altLang="en-US" sz="2400" b="0" i="0" dirty="0">
                  <a:solidFill>
                    <a:srgbClr val="FFFF66"/>
                  </a:solidFill>
                  <a:latin typeface="Arial" charset="0"/>
                </a:rPr>
                <a:t>Protein</a:t>
              </a:r>
            </a:p>
          </p:txBody>
        </p:sp>
      </p:grpSp>
    </p:spTree>
    <p:extLst>
      <p:ext uri="{BB962C8B-B14F-4D97-AF65-F5344CB8AC3E}">
        <p14:creationId xmlns:p14="http://schemas.microsoft.com/office/powerpoint/2010/main" val="27926597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410" name="AutoShape 2"/>
          <p:cNvSpPr>
            <a:spLocks noChangeArrowheads="1"/>
          </p:cNvSpPr>
          <p:nvPr/>
        </p:nvSpPr>
        <p:spPr bwMode="auto">
          <a:xfrm>
            <a:off x="3200400" y="3538538"/>
            <a:ext cx="2362200" cy="609600"/>
          </a:xfrm>
          <a:prstGeom prst="rightArrow">
            <a:avLst>
              <a:gd name="adj1" fmla="val 50000"/>
              <a:gd name="adj2" fmla="val 96875"/>
            </a:avLst>
          </a:prstGeom>
          <a:noFill/>
          <a:ln w="381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altLang="en-US" b="0" i="0">
              <a:latin typeface="Arial" charset="0"/>
            </a:endParaRPr>
          </a:p>
        </p:txBody>
      </p:sp>
      <p:sp>
        <p:nvSpPr>
          <p:cNvPr id="17411" name="Text Box 22"/>
          <p:cNvSpPr txBox="1">
            <a:spLocks noChangeArrowheads="1"/>
          </p:cNvSpPr>
          <p:nvPr/>
        </p:nvSpPr>
        <p:spPr bwMode="auto">
          <a:xfrm>
            <a:off x="381000" y="76200"/>
            <a:ext cx="3124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pPr algn="ctr" eaLnBrk="1" hangingPunct="1">
              <a:spcBef>
                <a:spcPct val="50000"/>
              </a:spcBef>
            </a:pPr>
            <a:r>
              <a:rPr lang="en-US" altLang="en-US" sz="3600" b="0">
                <a:solidFill>
                  <a:srgbClr val="FFFF00"/>
                </a:solidFill>
                <a:latin typeface="Calibri" pitchFamily="34" charset="0"/>
                <a:ea typeface="Calibri" pitchFamily="34" charset="0"/>
                <a:cs typeface="Calibri" pitchFamily="34" charset="0"/>
              </a:rPr>
              <a:t>Information</a:t>
            </a:r>
          </a:p>
        </p:txBody>
      </p:sp>
      <p:sp>
        <p:nvSpPr>
          <p:cNvPr id="17412" name="Text Box 23"/>
          <p:cNvSpPr txBox="1">
            <a:spLocks noChangeArrowheads="1"/>
          </p:cNvSpPr>
          <p:nvPr/>
        </p:nvSpPr>
        <p:spPr bwMode="auto">
          <a:xfrm>
            <a:off x="381000" y="609600"/>
            <a:ext cx="31242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pPr algn="ctr" eaLnBrk="1" hangingPunct="1">
              <a:spcBef>
                <a:spcPct val="50000"/>
              </a:spcBef>
            </a:pPr>
            <a:r>
              <a:rPr lang="en-US" altLang="en-US" sz="3600" b="0">
                <a:solidFill>
                  <a:srgbClr val="FFFF00"/>
                </a:solidFill>
                <a:latin typeface="Calibri" pitchFamily="34" charset="0"/>
                <a:ea typeface="Calibri" pitchFamily="34" charset="0"/>
                <a:cs typeface="Calibri" pitchFamily="34" charset="0"/>
              </a:rPr>
              <a:t>+</a:t>
            </a:r>
            <a:br>
              <a:rPr lang="en-US" altLang="en-US" sz="3600" b="0">
                <a:solidFill>
                  <a:srgbClr val="FFFF00"/>
                </a:solidFill>
                <a:latin typeface="Calibri" pitchFamily="34" charset="0"/>
                <a:ea typeface="Calibri" pitchFamily="34" charset="0"/>
                <a:cs typeface="Calibri" pitchFamily="34" charset="0"/>
              </a:rPr>
            </a:br>
            <a:r>
              <a:rPr lang="en-US" altLang="en-US" sz="3600" b="0">
                <a:solidFill>
                  <a:srgbClr val="FFFF00"/>
                </a:solidFill>
                <a:latin typeface="Calibri" pitchFamily="34" charset="0"/>
                <a:ea typeface="Calibri" pitchFamily="34" charset="0"/>
                <a:cs typeface="Calibri" pitchFamily="34" charset="0"/>
              </a:rPr>
              <a:t>Self-assembly</a:t>
            </a:r>
          </a:p>
        </p:txBody>
      </p:sp>
      <p:sp>
        <p:nvSpPr>
          <p:cNvPr id="17413" name="Text Box 24"/>
          <p:cNvSpPr txBox="1">
            <a:spLocks noChangeArrowheads="1"/>
          </p:cNvSpPr>
          <p:nvPr/>
        </p:nvSpPr>
        <p:spPr bwMode="auto">
          <a:xfrm>
            <a:off x="5562600" y="152400"/>
            <a:ext cx="31242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pPr algn="ctr" eaLnBrk="1" hangingPunct="1">
              <a:spcBef>
                <a:spcPct val="50000"/>
              </a:spcBef>
            </a:pPr>
            <a:r>
              <a:rPr lang="en-US" altLang="en-US" sz="3600" b="0">
                <a:solidFill>
                  <a:srgbClr val="FFFF00"/>
                </a:solidFill>
                <a:latin typeface="Calibri" pitchFamily="34" charset="0"/>
                <a:ea typeface="Calibri" pitchFamily="34" charset="0"/>
                <a:cs typeface="Calibri" pitchFamily="34" charset="0"/>
              </a:rPr>
              <a:t>Structure</a:t>
            </a:r>
            <a:br>
              <a:rPr lang="en-US" altLang="en-US" sz="3600" b="0">
                <a:solidFill>
                  <a:srgbClr val="FFFF00"/>
                </a:solidFill>
                <a:latin typeface="Calibri" pitchFamily="34" charset="0"/>
                <a:ea typeface="Calibri" pitchFamily="34" charset="0"/>
                <a:cs typeface="Calibri" pitchFamily="34" charset="0"/>
              </a:rPr>
            </a:br>
            <a:r>
              <a:rPr lang="en-US" altLang="en-US" sz="3600" b="0">
                <a:solidFill>
                  <a:srgbClr val="FFFF00"/>
                </a:solidFill>
                <a:latin typeface="Calibri" pitchFamily="34" charset="0"/>
                <a:ea typeface="Calibri" pitchFamily="34" charset="0"/>
                <a:cs typeface="Calibri" pitchFamily="34" charset="0"/>
              </a:rPr>
              <a:t>+</a:t>
            </a:r>
            <a:br>
              <a:rPr lang="en-US" altLang="en-US" sz="3600" b="0">
                <a:solidFill>
                  <a:srgbClr val="FFFF00"/>
                </a:solidFill>
                <a:latin typeface="Calibri" pitchFamily="34" charset="0"/>
                <a:ea typeface="Calibri" pitchFamily="34" charset="0"/>
                <a:cs typeface="Calibri" pitchFamily="34" charset="0"/>
              </a:rPr>
            </a:br>
            <a:r>
              <a:rPr lang="en-US" altLang="en-US" sz="3600" b="0">
                <a:solidFill>
                  <a:srgbClr val="FFFF00"/>
                </a:solidFill>
                <a:latin typeface="Calibri" pitchFamily="34" charset="0"/>
                <a:ea typeface="Calibri" pitchFamily="34" charset="0"/>
                <a:cs typeface="Calibri" pitchFamily="34" charset="0"/>
              </a:rPr>
              <a:t>Function</a:t>
            </a:r>
          </a:p>
        </p:txBody>
      </p:sp>
      <p:sp>
        <p:nvSpPr>
          <p:cNvPr id="17414" name="AutoShape 25"/>
          <p:cNvSpPr>
            <a:spLocks noChangeArrowheads="1"/>
          </p:cNvSpPr>
          <p:nvPr/>
        </p:nvSpPr>
        <p:spPr bwMode="auto">
          <a:xfrm>
            <a:off x="3319463" y="685800"/>
            <a:ext cx="2514600" cy="609600"/>
          </a:xfrm>
          <a:prstGeom prst="rightArrow">
            <a:avLst>
              <a:gd name="adj1" fmla="val 50000"/>
              <a:gd name="adj2" fmla="val 103125"/>
            </a:avLst>
          </a:prstGeom>
          <a:solidFill>
            <a:srgbClr val="FFFF66"/>
          </a:solidFill>
          <a:ln w="9525">
            <a:solidFill>
              <a:srgbClr val="FFFF66"/>
            </a:solidFill>
            <a:miter lim="800000"/>
            <a:headEnd/>
            <a:tailEnd/>
          </a:ln>
        </p:spPr>
        <p:txBody>
          <a:bodyPr wrap="none" anchor="ctr"/>
          <a:lstStyle/>
          <a:p>
            <a:pPr eaLnBrk="1" hangingPunct="1"/>
            <a:endParaRPr lang="en-US" altLang="en-US" b="0">
              <a:latin typeface="Arial" charset="0"/>
            </a:endParaRPr>
          </a:p>
        </p:txBody>
      </p:sp>
      <p:pic>
        <p:nvPicPr>
          <p:cNvPr id="17415" name="Picture 48"/>
          <p:cNvPicPr>
            <a:picLocks noChangeAspect="1" noChangeArrowheads="1"/>
          </p:cNvPicPr>
          <p:nvPr/>
        </p:nvPicPr>
        <p:blipFill>
          <a:blip r:embed="rId2">
            <a:extLst>
              <a:ext uri="{28A0092B-C50C-407E-A947-70E740481C1C}">
                <a14:useLocalDpi xmlns:a14="http://schemas.microsoft.com/office/drawing/2010/main" val="0"/>
              </a:ext>
            </a:extLst>
          </a:blip>
          <a:srcRect r="54128" b="12897"/>
          <a:stretch>
            <a:fillRect/>
          </a:stretch>
        </p:blipFill>
        <p:spPr bwMode="auto">
          <a:xfrm>
            <a:off x="685800" y="0"/>
            <a:ext cx="2514600" cy="191611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7416" name="Picture 2"/>
          <p:cNvPicPr>
            <a:picLocks noChangeAspect="1" noChangeArrowheads="1"/>
          </p:cNvPicPr>
          <p:nvPr/>
        </p:nvPicPr>
        <p:blipFill>
          <a:blip r:embed="rId3">
            <a:extLst>
              <a:ext uri="{28A0092B-C50C-407E-A947-70E740481C1C}">
                <a14:useLocalDpi xmlns:a14="http://schemas.microsoft.com/office/drawing/2010/main" val="0"/>
              </a:ext>
            </a:extLst>
          </a:blip>
          <a:srcRect l="67380" t="4726" r="2567" b="25368"/>
          <a:stretch>
            <a:fillRect/>
          </a:stretch>
        </p:blipFill>
        <p:spPr bwMode="auto">
          <a:xfrm>
            <a:off x="6302375" y="3175"/>
            <a:ext cx="1709738" cy="20542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7417" name="Text Box 53"/>
          <p:cNvSpPr txBox="1">
            <a:spLocks noChangeArrowheads="1"/>
          </p:cNvSpPr>
          <p:nvPr/>
        </p:nvSpPr>
        <p:spPr bwMode="auto">
          <a:xfrm>
            <a:off x="414338" y="3517900"/>
            <a:ext cx="2590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pPr algn="ctr" eaLnBrk="1" hangingPunct="1">
              <a:spcBef>
                <a:spcPct val="50000"/>
              </a:spcBef>
            </a:pPr>
            <a:r>
              <a:rPr lang="en-US" altLang="en-US" sz="3600" i="0">
                <a:solidFill>
                  <a:srgbClr val="FF0000"/>
                </a:solidFill>
                <a:latin typeface="Calibri" pitchFamily="34" charset="0"/>
              </a:rPr>
              <a:t>{A,C,G,T}</a:t>
            </a:r>
          </a:p>
        </p:txBody>
      </p:sp>
      <p:sp>
        <p:nvSpPr>
          <p:cNvPr id="17418" name="Text Box 54"/>
          <p:cNvSpPr txBox="1">
            <a:spLocks noChangeArrowheads="1"/>
          </p:cNvSpPr>
          <p:nvPr/>
        </p:nvSpPr>
        <p:spPr bwMode="auto">
          <a:xfrm>
            <a:off x="5943600" y="2590800"/>
            <a:ext cx="28194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pPr eaLnBrk="1" hangingPunct="1">
              <a:spcBef>
                <a:spcPct val="50000"/>
              </a:spcBef>
            </a:pPr>
            <a:r>
              <a:rPr lang="en-US" altLang="en-US" i="0">
                <a:solidFill>
                  <a:srgbClr val="00FF00"/>
                </a:solidFill>
                <a:latin typeface="Calibri" pitchFamily="34" charset="0"/>
              </a:rPr>
              <a:t>{A - Alanine</a:t>
            </a:r>
            <a:br>
              <a:rPr lang="en-US" altLang="en-US" i="0">
                <a:solidFill>
                  <a:srgbClr val="00FF00"/>
                </a:solidFill>
                <a:latin typeface="Calibri" pitchFamily="34" charset="0"/>
              </a:rPr>
            </a:br>
            <a:r>
              <a:rPr lang="en-US" altLang="en-US" i="0">
                <a:solidFill>
                  <a:srgbClr val="00FF00"/>
                </a:solidFill>
                <a:latin typeface="Calibri" pitchFamily="34" charset="0"/>
              </a:rPr>
              <a:t> C - Cysteine</a:t>
            </a:r>
            <a:br>
              <a:rPr lang="en-US" altLang="en-US" i="0">
                <a:solidFill>
                  <a:srgbClr val="00FF00"/>
                </a:solidFill>
                <a:latin typeface="Calibri" pitchFamily="34" charset="0"/>
              </a:rPr>
            </a:br>
            <a:r>
              <a:rPr lang="en-US" altLang="en-US" i="0">
                <a:solidFill>
                  <a:srgbClr val="00FF00"/>
                </a:solidFill>
                <a:latin typeface="Calibri" pitchFamily="34" charset="0"/>
              </a:rPr>
              <a:t> D – Aspartate</a:t>
            </a:r>
            <a:br>
              <a:rPr lang="en-US" altLang="en-US" i="0">
                <a:solidFill>
                  <a:srgbClr val="00FF00"/>
                </a:solidFill>
                <a:latin typeface="Calibri" pitchFamily="34" charset="0"/>
              </a:rPr>
            </a:br>
            <a:r>
              <a:rPr lang="en-US" altLang="en-US" i="0">
                <a:solidFill>
                  <a:srgbClr val="00FF00"/>
                </a:solidFill>
                <a:latin typeface="Calibri" pitchFamily="34" charset="0"/>
              </a:rPr>
              <a:t> . . .</a:t>
            </a:r>
            <a:br>
              <a:rPr lang="en-US" altLang="en-US" i="0">
                <a:solidFill>
                  <a:srgbClr val="00FF00"/>
                </a:solidFill>
                <a:latin typeface="Calibri" pitchFamily="34" charset="0"/>
              </a:rPr>
            </a:br>
            <a:r>
              <a:rPr lang="en-US" altLang="en-US" i="0">
                <a:solidFill>
                  <a:srgbClr val="00FF00"/>
                </a:solidFill>
                <a:latin typeface="Calibri" pitchFamily="34" charset="0"/>
              </a:rPr>
              <a:t> Y – Tyrosine}</a:t>
            </a:r>
          </a:p>
        </p:txBody>
      </p:sp>
      <p:sp>
        <p:nvSpPr>
          <p:cNvPr id="43063" name="Text Box 55"/>
          <p:cNvSpPr txBox="1">
            <a:spLocks noChangeArrowheads="1"/>
          </p:cNvSpPr>
          <p:nvPr/>
        </p:nvSpPr>
        <p:spPr bwMode="auto">
          <a:xfrm>
            <a:off x="466725" y="5272088"/>
            <a:ext cx="2590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pPr algn="ctr" eaLnBrk="1" hangingPunct="1">
              <a:spcBef>
                <a:spcPct val="50000"/>
              </a:spcBef>
            </a:pPr>
            <a:r>
              <a:rPr lang="en-US" altLang="en-US" sz="2800" i="0">
                <a:solidFill>
                  <a:srgbClr val="FF0000"/>
                </a:solidFill>
                <a:latin typeface="Calibri" pitchFamily="34" charset="0"/>
              </a:rPr>
              <a:t>4 letters</a:t>
            </a:r>
          </a:p>
        </p:txBody>
      </p:sp>
      <p:sp>
        <p:nvSpPr>
          <p:cNvPr id="43064" name="Text Box 56"/>
          <p:cNvSpPr txBox="1">
            <a:spLocks noChangeArrowheads="1"/>
          </p:cNvSpPr>
          <p:nvPr/>
        </p:nvSpPr>
        <p:spPr bwMode="auto">
          <a:xfrm>
            <a:off x="6019800" y="5272088"/>
            <a:ext cx="2590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pPr algn="ctr" eaLnBrk="1" hangingPunct="1">
              <a:spcBef>
                <a:spcPct val="50000"/>
              </a:spcBef>
            </a:pPr>
            <a:r>
              <a:rPr lang="en-US" altLang="en-US" sz="2800" i="0">
                <a:solidFill>
                  <a:srgbClr val="00FF00"/>
                </a:solidFill>
                <a:latin typeface="Calibri" pitchFamily="34" charset="0"/>
              </a:rPr>
              <a:t>20 letters</a:t>
            </a:r>
          </a:p>
        </p:txBody>
      </p:sp>
    </p:spTree>
    <p:extLst>
      <p:ext uri="{BB962C8B-B14F-4D97-AF65-F5344CB8AC3E}">
        <p14:creationId xmlns:p14="http://schemas.microsoft.com/office/powerpoint/2010/main" val="19733402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en-US" altLang="en-US" sz="4400" b="1" i="0" dirty="0">
                <a:solidFill>
                  <a:schemeClr val="tx2"/>
                </a:solidFill>
                <a:cs typeface="Times New Roman" pitchFamily="18" charset="0"/>
              </a:rPr>
              <a:t>Central Dogma: </a:t>
            </a:r>
            <a:br>
              <a:rPr lang="en-US" altLang="en-US" sz="4400" b="1" i="0" dirty="0">
                <a:solidFill>
                  <a:schemeClr val="tx2"/>
                </a:solidFill>
                <a:cs typeface="Times New Roman" pitchFamily="18" charset="0"/>
              </a:rPr>
            </a:br>
            <a:r>
              <a:rPr lang="en-US" altLang="en-US" sz="4400" b="1" i="0" dirty="0">
                <a:solidFill>
                  <a:schemeClr val="tx2"/>
                </a:solidFill>
                <a:cs typeface="Times New Roman" pitchFamily="18" charset="0"/>
              </a:rPr>
              <a:t>DNA to RNA to Protein</a:t>
            </a:r>
          </a:p>
        </p:txBody>
      </p:sp>
      <p:pic>
        <p:nvPicPr>
          <p:cNvPr id="27651" name="Picture 3" descr="dogma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0" y="2057400"/>
            <a:ext cx="7010400" cy="395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Freeform 4"/>
          <p:cNvSpPr>
            <a:spLocks/>
          </p:cNvSpPr>
          <p:nvPr/>
        </p:nvSpPr>
        <p:spPr bwMode="auto">
          <a:xfrm rot="5400000" flipH="1">
            <a:off x="1981200" y="2962275"/>
            <a:ext cx="241300" cy="330200"/>
          </a:xfrm>
          <a:custGeom>
            <a:avLst/>
            <a:gdLst>
              <a:gd name="T0" fmla="*/ 0 w 152"/>
              <a:gd name="T1" fmla="*/ 2147483646 h 208"/>
              <a:gd name="T2" fmla="*/ 2147483646 w 152"/>
              <a:gd name="T3" fmla="*/ 2147483646 h 208"/>
              <a:gd name="T4" fmla="*/ 2147483646 w 152"/>
              <a:gd name="T5" fmla="*/ 2147483646 h 208"/>
              <a:gd name="T6" fmla="*/ 2147483646 w 152"/>
              <a:gd name="T7" fmla="*/ 2147483646 h 208"/>
              <a:gd name="T8" fmla="*/ 2147483646 w 152"/>
              <a:gd name="T9" fmla="*/ 2147483646 h 208"/>
              <a:gd name="T10" fmla="*/ 2147483646 w 152"/>
              <a:gd name="T11" fmla="*/ 2147483646 h 208"/>
              <a:gd name="T12" fmla="*/ 0 w 152"/>
              <a:gd name="T13" fmla="*/ 2147483646 h 208"/>
              <a:gd name="T14" fmla="*/ 0 60000 65536"/>
              <a:gd name="T15" fmla="*/ 0 60000 65536"/>
              <a:gd name="T16" fmla="*/ 0 60000 65536"/>
              <a:gd name="T17" fmla="*/ 0 60000 65536"/>
              <a:gd name="T18" fmla="*/ 0 60000 65536"/>
              <a:gd name="T19" fmla="*/ 0 60000 65536"/>
              <a:gd name="T20" fmla="*/ 0 60000 65536"/>
              <a:gd name="T21" fmla="*/ 0 w 152"/>
              <a:gd name="T22" fmla="*/ 0 h 208"/>
              <a:gd name="T23" fmla="*/ 152 w 152"/>
              <a:gd name="T24" fmla="*/ 208 h 2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2" h="208">
                <a:moveTo>
                  <a:pt x="0" y="8"/>
                </a:moveTo>
                <a:cubicBezTo>
                  <a:pt x="36" y="4"/>
                  <a:pt x="72" y="0"/>
                  <a:pt x="96" y="8"/>
                </a:cubicBezTo>
                <a:cubicBezTo>
                  <a:pt x="120" y="16"/>
                  <a:pt x="136" y="32"/>
                  <a:pt x="144" y="56"/>
                </a:cubicBezTo>
                <a:cubicBezTo>
                  <a:pt x="152" y="80"/>
                  <a:pt x="152" y="128"/>
                  <a:pt x="144" y="152"/>
                </a:cubicBezTo>
                <a:cubicBezTo>
                  <a:pt x="136" y="176"/>
                  <a:pt x="112" y="192"/>
                  <a:pt x="96" y="200"/>
                </a:cubicBezTo>
                <a:cubicBezTo>
                  <a:pt x="80" y="208"/>
                  <a:pt x="64" y="200"/>
                  <a:pt x="48" y="200"/>
                </a:cubicBezTo>
                <a:cubicBezTo>
                  <a:pt x="32" y="200"/>
                  <a:pt x="16" y="200"/>
                  <a:pt x="0" y="200"/>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653" name="Text Box 9"/>
          <p:cNvSpPr txBox="1">
            <a:spLocks noChangeArrowheads="1"/>
          </p:cNvSpPr>
          <p:nvPr/>
        </p:nvSpPr>
        <p:spPr bwMode="auto">
          <a:xfrm>
            <a:off x="685800" y="2822575"/>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pPr eaLnBrk="1" hangingPunct="1">
              <a:spcBef>
                <a:spcPct val="50000"/>
              </a:spcBef>
            </a:pPr>
            <a:r>
              <a:rPr lang="en-US" altLang="en-US" sz="1800">
                <a:latin typeface="Calibri" pitchFamily="34" charset="0"/>
              </a:rPr>
              <a:t>Replication</a:t>
            </a:r>
          </a:p>
        </p:txBody>
      </p:sp>
      <p:sp>
        <p:nvSpPr>
          <p:cNvPr id="27654" name="Text Box 10"/>
          <p:cNvSpPr txBox="1">
            <a:spLocks noChangeArrowheads="1"/>
          </p:cNvSpPr>
          <p:nvPr/>
        </p:nvSpPr>
        <p:spPr bwMode="auto">
          <a:xfrm>
            <a:off x="3276600" y="4876800"/>
            <a:ext cx="1752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pPr algn="ctr" eaLnBrk="1" hangingPunct="1">
              <a:spcBef>
                <a:spcPct val="50000"/>
              </a:spcBef>
            </a:pPr>
            <a:r>
              <a:rPr lang="en-US" altLang="en-US" sz="1800">
                <a:latin typeface="Calibri" pitchFamily="34" charset="0"/>
              </a:rPr>
              <a:t>Processing /</a:t>
            </a:r>
            <a:br>
              <a:rPr lang="en-US" altLang="en-US" sz="1800">
                <a:latin typeface="Calibri" pitchFamily="34" charset="0"/>
              </a:rPr>
            </a:br>
            <a:r>
              <a:rPr lang="en-US" altLang="en-US" sz="1800">
                <a:latin typeface="Calibri" pitchFamily="34" charset="0"/>
              </a:rPr>
              <a:t>Translocation</a:t>
            </a:r>
          </a:p>
        </p:txBody>
      </p:sp>
      <p:sp>
        <p:nvSpPr>
          <p:cNvPr id="3" name="Freeform 2"/>
          <p:cNvSpPr/>
          <p:nvPr/>
        </p:nvSpPr>
        <p:spPr>
          <a:xfrm>
            <a:off x="1936750" y="3051175"/>
            <a:ext cx="349250" cy="1673225"/>
          </a:xfrm>
          <a:custGeom>
            <a:avLst/>
            <a:gdLst>
              <a:gd name="connsiteX0" fmla="*/ 159657 w 188686"/>
              <a:gd name="connsiteY0" fmla="*/ 0 h 1625600"/>
              <a:gd name="connsiteX1" fmla="*/ 159657 w 188686"/>
              <a:gd name="connsiteY1" fmla="*/ 0 h 1625600"/>
              <a:gd name="connsiteX2" fmla="*/ 174172 w 188686"/>
              <a:gd name="connsiteY2" fmla="*/ 856343 h 1625600"/>
              <a:gd name="connsiteX3" fmla="*/ 188686 w 188686"/>
              <a:gd name="connsiteY3" fmla="*/ 928914 h 1625600"/>
              <a:gd name="connsiteX4" fmla="*/ 174172 w 188686"/>
              <a:gd name="connsiteY4" fmla="*/ 1465943 h 1625600"/>
              <a:gd name="connsiteX5" fmla="*/ 145143 w 188686"/>
              <a:gd name="connsiteY5" fmla="*/ 1553028 h 1625600"/>
              <a:gd name="connsiteX6" fmla="*/ 87086 w 188686"/>
              <a:gd name="connsiteY6" fmla="*/ 1625600 h 1625600"/>
              <a:gd name="connsiteX7" fmla="*/ 29029 w 188686"/>
              <a:gd name="connsiteY7" fmla="*/ 1538514 h 1625600"/>
              <a:gd name="connsiteX8" fmla="*/ 0 w 188686"/>
              <a:gd name="connsiteY8" fmla="*/ 870857 h 1625600"/>
              <a:gd name="connsiteX9" fmla="*/ 29029 w 188686"/>
              <a:gd name="connsiteY9" fmla="*/ 464457 h 1625600"/>
              <a:gd name="connsiteX10" fmla="*/ 43543 w 188686"/>
              <a:gd name="connsiteY10" fmla="*/ 420914 h 1625600"/>
              <a:gd name="connsiteX11" fmla="*/ 72572 w 188686"/>
              <a:gd name="connsiteY11" fmla="*/ 377371 h 1625600"/>
              <a:gd name="connsiteX12" fmla="*/ 58057 w 188686"/>
              <a:gd name="connsiteY12" fmla="*/ 275771 h 1625600"/>
              <a:gd name="connsiteX13" fmla="*/ 101600 w 188686"/>
              <a:gd name="connsiteY13" fmla="*/ 116114 h 1625600"/>
              <a:gd name="connsiteX14" fmla="*/ 159657 w 188686"/>
              <a:gd name="connsiteY14" fmla="*/ 0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686" h="1625600">
                <a:moveTo>
                  <a:pt x="159657" y="0"/>
                </a:moveTo>
                <a:lnTo>
                  <a:pt x="159657" y="0"/>
                </a:lnTo>
                <a:cubicBezTo>
                  <a:pt x="164495" y="285448"/>
                  <a:pt x="165255" y="570994"/>
                  <a:pt x="174172" y="856343"/>
                </a:cubicBezTo>
                <a:cubicBezTo>
                  <a:pt x="174943" y="881000"/>
                  <a:pt x="188686" y="904245"/>
                  <a:pt x="188686" y="928914"/>
                </a:cubicBezTo>
                <a:cubicBezTo>
                  <a:pt x="188686" y="1107989"/>
                  <a:pt x="186635" y="1287302"/>
                  <a:pt x="174172" y="1465943"/>
                </a:cubicBezTo>
                <a:cubicBezTo>
                  <a:pt x="172042" y="1496467"/>
                  <a:pt x="154819" y="1524000"/>
                  <a:pt x="145143" y="1553028"/>
                </a:cubicBezTo>
                <a:cubicBezTo>
                  <a:pt x="125112" y="1613121"/>
                  <a:pt x="143360" y="1588084"/>
                  <a:pt x="87086" y="1625600"/>
                </a:cubicBezTo>
                <a:cubicBezTo>
                  <a:pt x="40944" y="1594839"/>
                  <a:pt x="31765" y="1602822"/>
                  <a:pt x="29029" y="1538514"/>
                </a:cubicBezTo>
                <a:cubicBezTo>
                  <a:pt x="15" y="856674"/>
                  <a:pt x="81363" y="1114934"/>
                  <a:pt x="0" y="870857"/>
                </a:cubicBezTo>
                <a:cubicBezTo>
                  <a:pt x="5911" y="740829"/>
                  <a:pt x="-255" y="596239"/>
                  <a:pt x="29029" y="464457"/>
                </a:cubicBezTo>
                <a:cubicBezTo>
                  <a:pt x="32348" y="449522"/>
                  <a:pt x="36701" y="434598"/>
                  <a:pt x="43543" y="420914"/>
                </a:cubicBezTo>
                <a:cubicBezTo>
                  <a:pt x="51344" y="405312"/>
                  <a:pt x="62896" y="391885"/>
                  <a:pt x="72572" y="377371"/>
                </a:cubicBezTo>
                <a:cubicBezTo>
                  <a:pt x="67734" y="343504"/>
                  <a:pt x="58057" y="309982"/>
                  <a:pt x="58057" y="275771"/>
                </a:cubicBezTo>
                <a:cubicBezTo>
                  <a:pt x="58057" y="248511"/>
                  <a:pt x="90218" y="133186"/>
                  <a:pt x="101600" y="116114"/>
                </a:cubicBezTo>
                <a:cubicBezTo>
                  <a:pt x="136630" y="63570"/>
                  <a:pt x="149981" y="19352"/>
                  <a:pt x="159657" y="0"/>
                </a:cubicBezTo>
                <a:close/>
              </a:path>
            </a:pathLst>
          </a:cu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 name="Freeform 3"/>
          <p:cNvSpPr/>
          <p:nvPr/>
        </p:nvSpPr>
        <p:spPr>
          <a:xfrm>
            <a:off x="1600200" y="3802063"/>
            <a:ext cx="465138" cy="363537"/>
          </a:xfrm>
          <a:custGeom>
            <a:avLst/>
            <a:gdLst>
              <a:gd name="connsiteX0" fmla="*/ 465599 w 465599"/>
              <a:gd name="connsiteY0" fmla="*/ 362857 h 362857"/>
              <a:gd name="connsiteX1" fmla="*/ 465599 w 465599"/>
              <a:gd name="connsiteY1" fmla="*/ 362857 h 362857"/>
              <a:gd name="connsiteX2" fmla="*/ 247884 w 465599"/>
              <a:gd name="connsiteY2" fmla="*/ 348343 h 362857"/>
              <a:gd name="connsiteX3" fmla="*/ 30170 w 465599"/>
              <a:gd name="connsiteY3" fmla="*/ 319314 h 362857"/>
              <a:gd name="connsiteX4" fmla="*/ 15656 w 465599"/>
              <a:gd name="connsiteY4" fmla="*/ 188686 h 362857"/>
              <a:gd name="connsiteX5" fmla="*/ 73713 w 465599"/>
              <a:gd name="connsiteY5" fmla="*/ 0 h 362857"/>
              <a:gd name="connsiteX6" fmla="*/ 407542 w 465599"/>
              <a:gd name="connsiteY6" fmla="*/ 14514 h 362857"/>
              <a:gd name="connsiteX7" fmla="*/ 422056 w 465599"/>
              <a:gd name="connsiteY7" fmla="*/ 58057 h 362857"/>
              <a:gd name="connsiteX8" fmla="*/ 393027 w 465599"/>
              <a:gd name="connsiteY8" fmla="*/ 246743 h 362857"/>
              <a:gd name="connsiteX9" fmla="*/ 363999 w 465599"/>
              <a:gd name="connsiteY9" fmla="*/ 290286 h 362857"/>
              <a:gd name="connsiteX10" fmla="*/ 393027 w 465599"/>
              <a:gd name="connsiteY10" fmla="*/ 362857 h 362857"/>
              <a:gd name="connsiteX11" fmla="*/ 465599 w 465599"/>
              <a:gd name="connsiteY11"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5599" h="362857">
                <a:moveTo>
                  <a:pt x="465599" y="362857"/>
                </a:moveTo>
                <a:lnTo>
                  <a:pt x="465599" y="362857"/>
                </a:lnTo>
                <a:cubicBezTo>
                  <a:pt x="393027" y="358019"/>
                  <a:pt x="320343" y="354644"/>
                  <a:pt x="247884" y="348343"/>
                </a:cubicBezTo>
                <a:cubicBezTo>
                  <a:pt x="199970" y="344176"/>
                  <a:pt x="80796" y="326546"/>
                  <a:pt x="30170" y="319314"/>
                </a:cubicBezTo>
                <a:cubicBezTo>
                  <a:pt x="-17758" y="247421"/>
                  <a:pt x="2620" y="299496"/>
                  <a:pt x="15656" y="188686"/>
                </a:cubicBezTo>
                <a:cubicBezTo>
                  <a:pt x="36885" y="8232"/>
                  <a:pt x="-15971" y="59788"/>
                  <a:pt x="73713" y="0"/>
                </a:cubicBezTo>
                <a:cubicBezTo>
                  <a:pt x="184989" y="4838"/>
                  <a:pt x="297676" y="-3797"/>
                  <a:pt x="407542" y="14514"/>
                </a:cubicBezTo>
                <a:cubicBezTo>
                  <a:pt x="422633" y="17029"/>
                  <a:pt x="422056" y="42758"/>
                  <a:pt x="422056" y="58057"/>
                </a:cubicBezTo>
                <a:cubicBezTo>
                  <a:pt x="422056" y="91368"/>
                  <a:pt x="417872" y="197052"/>
                  <a:pt x="393027" y="246743"/>
                </a:cubicBezTo>
                <a:cubicBezTo>
                  <a:pt x="385226" y="262345"/>
                  <a:pt x="373675" y="275772"/>
                  <a:pt x="363999" y="290286"/>
                </a:cubicBezTo>
                <a:cubicBezTo>
                  <a:pt x="380172" y="354981"/>
                  <a:pt x="364408" y="334238"/>
                  <a:pt x="393027" y="362857"/>
                </a:cubicBezTo>
                <a:lnTo>
                  <a:pt x="465599" y="362857"/>
                </a:lnTo>
                <a:close/>
              </a:path>
            </a:pathLst>
          </a:cu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nvGrpSpPr>
          <p:cNvPr id="27657" name="Group 1"/>
          <p:cNvGrpSpPr>
            <a:grpSpLocks/>
          </p:cNvGrpSpPr>
          <p:nvPr/>
        </p:nvGrpSpPr>
        <p:grpSpPr bwMode="auto">
          <a:xfrm>
            <a:off x="1879600" y="3276600"/>
            <a:ext cx="103188" cy="1430338"/>
            <a:chOff x="1864518" y="3276601"/>
            <a:chExt cx="51935" cy="1429656"/>
          </a:xfrm>
        </p:grpSpPr>
        <p:sp>
          <p:nvSpPr>
            <p:cNvPr id="27669" name="Freeform 3"/>
            <p:cNvSpPr>
              <a:spLocks noChangeAspect="1"/>
            </p:cNvSpPr>
            <p:nvPr/>
          </p:nvSpPr>
          <p:spPr bwMode="auto">
            <a:xfrm rot="-5400000">
              <a:off x="1198959" y="3942160"/>
              <a:ext cx="1371600" cy="40481"/>
            </a:xfrm>
            <a:custGeom>
              <a:avLst/>
              <a:gdLst>
                <a:gd name="T0" fmla="*/ 0 w 1728"/>
                <a:gd name="T1" fmla="*/ 2147483646 h 51"/>
                <a:gd name="T2" fmla="*/ 2147483646 w 1728"/>
                <a:gd name="T3" fmla="*/ 2147483646 h 51"/>
                <a:gd name="T4" fmla="*/ 2147483646 w 1728"/>
                <a:gd name="T5" fmla="*/ 2147483646 h 51"/>
                <a:gd name="T6" fmla="*/ 2147483646 w 1728"/>
                <a:gd name="T7" fmla="*/ 2147483646 h 51"/>
                <a:gd name="T8" fmla="*/ 2147483646 w 1728"/>
                <a:gd name="T9" fmla="*/ 2147483646 h 51"/>
                <a:gd name="T10" fmla="*/ 2147483646 w 1728"/>
                <a:gd name="T11" fmla="*/ 2147483646 h 51"/>
                <a:gd name="T12" fmla="*/ 2147483646 w 1728"/>
                <a:gd name="T13" fmla="*/ 2147483646 h 51"/>
                <a:gd name="T14" fmla="*/ 2147483646 w 1728"/>
                <a:gd name="T15" fmla="*/ 2147483646 h 51"/>
                <a:gd name="T16" fmla="*/ 2147483646 w 1728"/>
                <a:gd name="T17" fmla="*/ 2147483646 h 51"/>
                <a:gd name="T18" fmla="*/ 2147483646 w 1728"/>
                <a:gd name="T19" fmla="*/ 2147483646 h 51"/>
                <a:gd name="T20" fmla="*/ 2147483646 w 1728"/>
                <a:gd name="T21" fmla="*/ 2147483646 h 51"/>
                <a:gd name="T22" fmla="*/ 2147483646 w 1728"/>
                <a:gd name="T23" fmla="*/ 2147483646 h 51"/>
                <a:gd name="T24" fmla="*/ 2147483646 w 1728"/>
                <a:gd name="T25" fmla="*/ 2147483646 h 51"/>
                <a:gd name="T26" fmla="*/ 2147483646 w 1728"/>
                <a:gd name="T27" fmla="*/ 2147483646 h 51"/>
                <a:gd name="T28" fmla="*/ 2147483646 w 1728"/>
                <a:gd name="T29" fmla="*/ 2147483646 h 51"/>
                <a:gd name="T30" fmla="*/ 2147483646 w 1728"/>
                <a:gd name="T31" fmla="*/ 2147483646 h 51"/>
                <a:gd name="T32" fmla="*/ 2147483646 w 1728"/>
                <a:gd name="T33" fmla="*/ 2147483646 h 51"/>
                <a:gd name="T34" fmla="*/ 2147483646 w 1728"/>
                <a:gd name="T35" fmla="*/ 2147483646 h 51"/>
                <a:gd name="T36" fmla="*/ 2147483646 w 1728"/>
                <a:gd name="T37" fmla="*/ 2147483646 h 51"/>
                <a:gd name="T38" fmla="*/ 2147483646 w 1728"/>
                <a:gd name="T39" fmla="*/ 2147483646 h 5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28"/>
                <a:gd name="T61" fmla="*/ 0 h 51"/>
                <a:gd name="T62" fmla="*/ 1728 w 1728"/>
                <a:gd name="T63" fmla="*/ 51 h 5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28" h="51">
                  <a:moveTo>
                    <a:pt x="0" y="51"/>
                  </a:moveTo>
                  <a:cubicBezTo>
                    <a:pt x="32" y="27"/>
                    <a:pt x="64" y="3"/>
                    <a:pt x="96" y="3"/>
                  </a:cubicBezTo>
                  <a:cubicBezTo>
                    <a:pt x="128" y="3"/>
                    <a:pt x="160" y="51"/>
                    <a:pt x="192" y="51"/>
                  </a:cubicBezTo>
                  <a:cubicBezTo>
                    <a:pt x="224" y="51"/>
                    <a:pt x="256" y="3"/>
                    <a:pt x="288" y="3"/>
                  </a:cubicBezTo>
                  <a:cubicBezTo>
                    <a:pt x="320" y="3"/>
                    <a:pt x="352" y="51"/>
                    <a:pt x="384" y="51"/>
                  </a:cubicBezTo>
                  <a:cubicBezTo>
                    <a:pt x="416" y="51"/>
                    <a:pt x="448" y="3"/>
                    <a:pt x="480" y="3"/>
                  </a:cubicBezTo>
                  <a:cubicBezTo>
                    <a:pt x="512" y="3"/>
                    <a:pt x="544" y="51"/>
                    <a:pt x="576" y="51"/>
                  </a:cubicBezTo>
                  <a:cubicBezTo>
                    <a:pt x="608" y="51"/>
                    <a:pt x="640" y="3"/>
                    <a:pt x="672" y="3"/>
                  </a:cubicBezTo>
                  <a:cubicBezTo>
                    <a:pt x="704" y="3"/>
                    <a:pt x="736" y="51"/>
                    <a:pt x="768" y="51"/>
                  </a:cubicBezTo>
                  <a:cubicBezTo>
                    <a:pt x="800" y="51"/>
                    <a:pt x="832" y="3"/>
                    <a:pt x="864" y="3"/>
                  </a:cubicBezTo>
                  <a:cubicBezTo>
                    <a:pt x="896" y="3"/>
                    <a:pt x="928" y="51"/>
                    <a:pt x="960" y="51"/>
                  </a:cubicBezTo>
                  <a:cubicBezTo>
                    <a:pt x="992" y="51"/>
                    <a:pt x="1024" y="3"/>
                    <a:pt x="1056" y="3"/>
                  </a:cubicBezTo>
                  <a:cubicBezTo>
                    <a:pt x="1088" y="3"/>
                    <a:pt x="1120" y="51"/>
                    <a:pt x="1152" y="51"/>
                  </a:cubicBezTo>
                  <a:cubicBezTo>
                    <a:pt x="1184" y="51"/>
                    <a:pt x="1216" y="3"/>
                    <a:pt x="1248" y="3"/>
                  </a:cubicBezTo>
                  <a:cubicBezTo>
                    <a:pt x="1280" y="3"/>
                    <a:pt x="1312" y="51"/>
                    <a:pt x="1344" y="51"/>
                  </a:cubicBezTo>
                  <a:cubicBezTo>
                    <a:pt x="1376" y="51"/>
                    <a:pt x="1408" y="3"/>
                    <a:pt x="1440" y="3"/>
                  </a:cubicBezTo>
                  <a:cubicBezTo>
                    <a:pt x="1472" y="3"/>
                    <a:pt x="1504" y="51"/>
                    <a:pt x="1536" y="51"/>
                  </a:cubicBezTo>
                  <a:cubicBezTo>
                    <a:pt x="1568" y="51"/>
                    <a:pt x="1607" y="6"/>
                    <a:pt x="1632" y="3"/>
                  </a:cubicBezTo>
                  <a:cubicBezTo>
                    <a:pt x="1657" y="0"/>
                    <a:pt x="1670" y="22"/>
                    <a:pt x="1686" y="30"/>
                  </a:cubicBezTo>
                  <a:cubicBezTo>
                    <a:pt x="1702" y="38"/>
                    <a:pt x="1719" y="47"/>
                    <a:pt x="1728" y="51"/>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70" name="Freeform 3"/>
            <p:cNvSpPr>
              <a:spLocks noChangeAspect="1"/>
            </p:cNvSpPr>
            <p:nvPr/>
          </p:nvSpPr>
          <p:spPr bwMode="auto">
            <a:xfrm rot="-5400000">
              <a:off x="1210413" y="4000216"/>
              <a:ext cx="1371600" cy="40481"/>
            </a:xfrm>
            <a:custGeom>
              <a:avLst/>
              <a:gdLst>
                <a:gd name="T0" fmla="*/ 0 w 1728"/>
                <a:gd name="T1" fmla="*/ 2147483646 h 51"/>
                <a:gd name="T2" fmla="*/ 2147483646 w 1728"/>
                <a:gd name="T3" fmla="*/ 2147483646 h 51"/>
                <a:gd name="T4" fmla="*/ 2147483646 w 1728"/>
                <a:gd name="T5" fmla="*/ 2147483646 h 51"/>
                <a:gd name="T6" fmla="*/ 2147483646 w 1728"/>
                <a:gd name="T7" fmla="*/ 2147483646 h 51"/>
                <a:gd name="T8" fmla="*/ 2147483646 w 1728"/>
                <a:gd name="T9" fmla="*/ 2147483646 h 51"/>
                <a:gd name="T10" fmla="*/ 2147483646 w 1728"/>
                <a:gd name="T11" fmla="*/ 2147483646 h 51"/>
                <a:gd name="T12" fmla="*/ 2147483646 w 1728"/>
                <a:gd name="T13" fmla="*/ 2147483646 h 51"/>
                <a:gd name="T14" fmla="*/ 2147483646 w 1728"/>
                <a:gd name="T15" fmla="*/ 2147483646 h 51"/>
                <a:gd name="T16" fmla="*/ 2147483646 w 1728"/>
                <a:gd name="T17" fmla="*/ 2147483646 h 51"/>
                <a:gd name="T18" fmla="*/ 2147483646 w 1728"/>
                <a:gd name="T19" fmla="*/ 2147483646 h 51"/>
                <a:gd name="T20" fmla="*/ 2147483646 w 1728"/>
                <a:gd name="T21" fmla="*/ 2147483646 h 51"/>
                <a:gd name="T22" fmla="*/ 2147483646 w 1728"/>
                <a:gd name="T23" fmla="*/ 2147483646 h 51"/>
                <a:gd name="T24" fmla="*/ 2147483646 w 1728"/>
                <a:gd name="T25" fmla="*/ 2147483646 h 51"/>
                <a:gd name="T26" fmla="*/ 2147483646 w 1728"/>
                <a:gd name="T27" fmla="*/ 2147483646 h 51"/>
                <a:gd name="T28" fmla="*/ 2147483646 w 1728"/>
                <a:gd name="T29" fmla="*/ 2147483646 h 51"/>
                <a:gd name="T30" fmla="*/ 2147483646 w 1728"/>
                <a:gd name="T31" fmla="*/ 2147483646 h 51"/>
                <a:gd name="T32" fmla="*/ 2147483646 w 1728"/>
                <a:gd name="T33" fmla="*/ 2147483646 h 51"/>
                <a:gd name="T34" fmla="*/ 2147483646 w 1728"/>
                <a:gd name="T35" fmla="*/ 2147483646 h 51"/>
                <a:gd name="T36" fmla="*/ 2147483646 w 1728"/>
                <a:gd name="T37" fmla="*/ 2147483646 h 51"/>
                <a:gd name="T38" fmla="*/ 2147483646 w 1728"/>
                <a:gd name="T39" fmla="*/ 2147483646 h 5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28"/>
                <a:gd name="T61" fmla="*/ 0 h 51"/>
                <a:gd name="T62" fmla="*/ 1728 w 1728"/>
                <a:gd name="T63" fmla="*/ 51 h 5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28" h="51">
                  <a:moveTo>
                    <a:pt x="0" y="51"/>
                  </a:moveTo>
                  <a:cubicBezTo>
                    <a:pt x="32" y="27"/>
                    <a:pt x="64" y="3"/>
                    <a:pt x="96" y="3"/>
                  </a:cubicBezTo>
                  <a:cubicBezTo>
                    <a:pt x="128" y="3"/>
                    <a:pt x="160" y="51"/>
                    <a:pt x="192" y="51"/>
                  </a:cubicBezTo>
                  <a:cubicBezTo>
                    <a:pt x="224" y="51"/>
                    <a:pt x="256" y="3"/>
                    <a:pt x="288" y="3"/>
                  </a:cubicBezTo>
                  <a:cubicBezTo>
                    <a:pt x="320" y="3"/>
                    <a:pt x="352" y="51"/>
                    <a:pt x="384" y="51"/>
                  </a:cubicBezTo>
                  <a:cubicBezTo>
                    <a:pt x="416" y="51"/>
                    <a:pt x="448" y="3"/>
                    <a:pt x="480" y="3"/>
                  </a:cubicBezTo>
                  <a:cubicBezTo>
                    <a:pt x="512" y="3"/>
                    <a:pt x="544" y="51"/>
                    <a:pt x="576" y="51"/>
                  </a:cubicBezTo>
                  <a:cubicBezTo>
                    <a:pt x="608" y="51"/>
                    <a:pt x="640" y="3"/>
                    <a:pt x="672" y="3"/>
                  </a:cubicBezTo>
                  <a:cubicBezTo>
                    <a:pt x="704" y="3"/>
                    <a:pt x="736" y="51"/>
                    <a:pt x="768" y="51"/>
                  </a:cubicBezTo>
                  <a:cubicBezTo>
                    <a:pt x="800" y="51"/>
                    <a:pt x="832" y="3"/>
                    <a:pt x="864" y="3"/>
                  </a:cubicBezTo>
                  <a:cubicBezTo>
                    <a:pt x="896" y="3"/>
                    <a:pt x="928" y="51"/>
                    <a:pt x="960" y="51"/>
                  </a:cubicBezTo>
                  <a:cubicBezTo>
                    <a:pt x="992" y="51"/>
                    <a:pt x="1024" y="3"/>
                    <a:pt x="1056" y="3"/>
                  </a:cubicBezTo>
                  <a:cubicBezTo>
                    <a:pt x="1088" y="3"/>
                    <a:pt x="1120" y="51"/>
                    <a:pt x="1152" y="51"/>
                  </a:cubicBezTo>
                  <a:cubicBezTo>
                    <a:pt x="1184" y="51"/>
                    <a:pt x="1216" y="3"/>
                    <a:pt x="1248" y="3"/>
                  </a:cubicBezTo>
                  <a:cubicBezTo>
                    <a:pt x="1280" y="3"/>
                    <a:pt x="1312" y="51"/>
                    <a:pt x="1344" y="51"/>
                  </a:cubicBezTo>
                  <a:cubicBezTo>
                    <a:pt x="1376" y="51"/>
                    <a:pt x="1408" y="3"/>
                    <a:pt x="1440" y="3"/>
                  </a:cubicBezTo>
                  <a:cubicBezTo>
                    <a:pt x="1472" y="3"/>
                    <a:pt x="1504" y="51"/>
                    <a:pt x="1536" y="51"/>
                  </a:cubicBezTo>
                  <a:cubicBezTo>
                    <a:pt x="1568" y="51"/>
                    <a:pt x="1607" y="6"/>
                    <a:pt x="1632" y="3"/>
                  </a:cubicBezTo>
                  <a:cubicBezTo>
                    <a:pt x="1657" y="0"/>
                    <a:pt x="1670" y="22"/>
                    <a:pt x="1686" y="30"/>
                  </a:cubicBezTo>
                  <a:cubicBezTo>
                    <a:pt x="1702" y="38"/>
                    <a:pt x="1719" y="47"/>
                    <a:pt x="1728" y="51"/>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658" name="Group 16"/>
          <p:cNvGrpSpPr>
            <a:grpSpLocks/>
          </p:cNvGrpSpPr>
          <p:nvPr/>
        </p:nvGrpSpPr>
        <p:grpSpPr bwMode="auto">
          <a:xfrm>
            <a:off x="2197100" y="3276600"/>
            <a:ext cx="103188" cy="1430338"/>
            <a:chOff x="1864518" y="3276601"/>
            <a:chExt cx="51935" cy="1429656"/>
          </a:xfrm>
        </p:grpSpPr>
        <p:sp>
          <p:nvSpPr>
            <p:cNvPr id="27667" name="Freeform 3"/>
            <p:cNvSpPr>
              <a:spLocks noChangeAspect="1"/>
            </p:cNvSpPr>
            <p:nvPr/>
          </p:nvSpPr>
          <p:spPr bwMode="auto">
            <a:xfrm rot="-5400000">
              <a:off x="1198959" y="3942160"/>
              <a:ext cx="1371600" cy="40481"/>
            </a:xfrm>
            <a:custGeom>
              <a:avLst/>
              <a:gdLst>
                <a:gd name="T0" fmla="*/ 0 w 1728"/>
                <a:gd name="T1" fmla="*/ 2147483646 h 51"/>
                <a:gd name="T2" fmla="*/ 2147483646 w 1728"/>
                <a:gd name="T3" fmla="*/ 2147483646 h 51"/>
                <a:gd name="T4" fmla="*/ 2147483646 w 1728"/>
                <a:gd name="T5" fmla="*/ 2147483646 h 51"/>
                <a:gd name="T6" fmla="*/ 2147483646 w 1728"/>
                <a:gd name="T7" fmla="*/ 2147483646 h 51"/>
                <a:gd name="T8" fmla="*/ 2147483646 w 1728"/>
                <a:gd name="T9" fmla="*/ 2147483646 h 51"/>
                <a:gd name="T10" fmla="*/ 2147483646 w 1728"/>
                <a:gd name="T11" fmla="*/ 2147483646 h 51"/>
                <a:gd name="T12" fmla="*/ 2147483646 w 1728"/>
                <a:gd name="T13" fmla="*/ 2147483646 h 51"/>
                <a:gd name="T14" fmla="*/ 2147483646 w 1728"/>
                <a:gd name="T15" fmla="*/ 2147483646 h 51"/>
                <a:gd name="T16" fmla="*/ 2147483646 w 1728"/>
                <a:gd name="T17" fmla="*/ 2147483646 h 51"/>
                <a:gd name="T18" fmla="*/ 2147483646 w 1728"/>
                <a:gd name="T19" fmla="*/ 2147483646 h 51"/>
                <a:gd name="T20" fmla="*/ 2147483646 w 1728"/>
                <a:gd name="T21" fmla="*/ 2147483646 h 51"/>
                <a:gd name="T22" fmla="*/ 2147483646 w 1728"/>
                <a:gd name="T23" fmla="*/ 2147483646 h 51"/>
                <a:gd name="T24" fmla="*/ 2147483646 w 1728"/>
                <a:gd name="T25" fmla="*/ 2147483646 h 51"/>
                <a:gd name="T26" fmla="*/ 2147483646 w 1728"/>
                <a:gd name="T27" fmla="*/ 2147483646 h 51"/>
                <a:gd name="T28" fmla="*/ 2147483646 w 1728"/>
                <a:gd name="T29" fmla="*/ 2147483646 h 51"/>
                <a:gd name="T30" fmla="*/ 2147483646 w 1728"/>
                <a:gd name="T31" fmla="*/ 2147483646 h 51"/>
                <a:gd name="T32" fmla="*/ 2147483646 w 1728"/>
                <a:gd name="T33" fmla="*/ 2147483646 h 51"/>
                <a:gd name="T34" fmla="*/ 2147483646 w 1728"/>
                <a:gd name="T35" fmla="*/ 2147483646 h 51"/>
                <a:gd name="T36" fmla="*/ 2147483646 w 1728"/>
                <a:gd name="T37" fmla="*/ 2147483646 h 51"/>
                <a:gd name="T38" fmla="*/ 2147483646 w 1728"/>
                <a:gd name="T39" fmla="*/ 2147483646 h 5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28"/>
                <a:gd name="T61" fmla="*/ 0 h 51"/>
                <a:gd name="T62" fmla="*/ 1728 w 1728"/>
                <a:gd name="T63" fmla="*/ 51 h 5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28" h="51">
                  <a:moveTo>
                    <a:pt x="0" y="51"/>
                  </a:moveTo>
                  <a:cubicBezTo>
                    <a:pt x="32" y="27"/>
                    <a:pt x="64" y="3"/>
                    <a:pt x="96" y="3"/>
                  </a:cubicBezTo>
                  <a:cubicBezTo>
                    <a:pt x="128" y="3"/>
                    <a:pt x="160" y="51"/>
                    <a:pt x="192" y="51"/>
                  </a:cubicBezTo>
                  <a:cubicBezTo>
                    <a:pt x="224" y="51"/>
                    <a:pt x="256" y="3"/>
                    <a:pt x="288" y="3"/>
                  </a:cubicBezTo>
                  <a:cubicBezTo>
                    <a:pt x="320" y="3"/>
                    <a:pt x="352" y="51"/>
                    <a:pt x="384" y="51"/>
                  </a:cubicBezTo>
                  <a:cubicBezTo>
                    <a:pt x="416" y="51"/>
                    <a:pt x="448" y="3"/>
                    <a:pt x="480" y="3"/>
                  </a:cubicBezTo>
                  <a:cubicBezTo>
                    <a:pt x="512" y="3"/>
                    <a:pt x="544" y="51"/>
                    <a:pt x="576" y="51"/>
                  </a:cubicBezTo>
                  <a:cubicBezTo>
                    <a:pt x="608" y="51"/>
                    <a:pt x="640" y="3"/>
                    <a:pt x="672" y="3"/>
                  </a:cubicBezTo>
                  <a:cubicBezTo>
                    <a:pt x="704" y="3"/>
                    <a:pt x="736" y="51"/>
                    <a:pt x="768" y="51"/>
                  </a:cubicBezTo>
                  <a:cubicBezTo>
                    <a:pt x="800" y="51"/>
                    <a:pt x="832" y="3"/>
                    <a:pt x="864" y="3"/>
                  </a:cubicBezTo>
                  <a:cubicBezTo>
                    <a:pt x="896" y="3"/>
                    <a:pt x="928" y="51"/>
                    <a:pt x="960" y="51"/>
                  </a:cubicBezTo>
                  <a:cubicBezTo>
                    <a:pt x="992" y="51"/>
                    <a:pt x="1024" y="3"/>
                    <a:pt x="1056" y="3"/>
                  </a:cubicBezTo>
                  <a:cubicBezTo>
                    <a:pt x="1088" y="3"/>
                    <a:pt x="1120" y="51"/>
                    <a:pt x="1152" y="51"/>
                  </a:cubicBezTo>
                  <a:cubicBezTo>
                    <a:pt x="1184" y="51"/>
                    <a:pt x="1216" y="3"/>
                    <a:pt x="1248" y="3"/>
                  </a:cubicBezTo>
                  <a:cubicBezTo>
                    <a:pt x="1280" y="3"/>
                    <a:pt x="1312" y="51"/>
                    <a:pt x="1344" y="51"/>
                  </a:cubicBezTo>
                  <a:cubicBezTo>
                    <a:pt x="1376" y="51"/>
                    <a:pt x="1408" y="3"/>
                    <a:pt x="1440" y="3"/>
                  </a:cubicBezTo>
                  <a:cubicBezTo>
                    <a:pt x="1472" y="3"/>
                    <a:pt x="1504" y="51"/>
                    <a:pt x="1536" y="51"/>
                  </a:cubicBezTo>
                  <a:cubicBezTo>
                    <a:pt x="1568" y="51"/>
                    <a:pt x="1607" y="6"/>
                    <a:pt x="1632" y="3"/>
                  </a:cubicBezTo>
                  <a:cubicBezTo>
                    <a:pt x="1657" y="0"/>
                    <a:pt x="1670" y="22"/>
                    <a:pt x="1686" y="30"/>
                  </a:cubicBezTo>
                  <a:cubicBezTo>
                    <a:pt x="1702" y="38"/>
                    <a:pt x="1719" y="47"/>
                    <a:pt x="1728" y="51"/>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68" name="Freeform 3"/>
            <p:cNvSpPr>
              <a:spLocks noChangeAspect="1"/>
            </p:cNvSpPr>
            <p:nvPr/>
          </p:nvSpPr>
          <p:spPr bwMode="auto">
            <a:xfrm rot="-5400000">
              <a:off x="1210413" y="4000216"/>
              <a:ext cx="1371600" cy="40481"/>
            </a:xfrm>
            <a:custGeom>
              <a:avLst/>
              <a:gdLst>
                <a:gd name="T0" fmla="*/ 0 w 1728"/>
                <a:gd name="T1" fmla="*/ 2147483646 h 51"/>
                <a:gd name="T2" fmla="*/ 2147483646 w 1728"/>
                <a:gd name="T3" fmla="*/ 2147483646 h 51"/>
                <a:gd name="T4" fmla="*/ 2147483646 w 1728"/>
                <a:gd name="T5" fmla="*/ 2147483646 h 51"/>
                <a:gd name="T6" fmla="*/ 2147483646 w 1728"/>
                <a:gd name="T7" fmla="*/ 2147483646 h 51"/>
                <a:gd name="T8" fmla="*/ 2147483646 w 1728"/>
                <a:gd name="T9" fmla="*/ 2147483646 h 51"/>
                <a:gd name="T10" fmla="*/ 2147483646 w 1728"/>
                <a:gd name="T11" fmla="*/ 2147483646 h 51"/>
                <a:gd name="T12" fmla="*/ 2147483646 w 1728"/>
                <a:gd name="T13" fmla="*/ 2147483646 h 51"/>
                <a:gd name="T14" fmla="*/ 2147483646 w 1728"/>
                <a:gd name="T15" fmla="*/ 2147483646 h 51"/>
                <a:gd name="T16" fmla="*/ 2147483646 w 1728"/>
                <a:gd name="T17" fmla="*/ 2147483646 h 51"/>
                <a:gd name="T18" fmla="*/ 2147483646 w 1728"/>
                <a:gd name="T19" fmla="*/ 2147483646 h 51"/>
                <a:gd name="T20" fmla="*/ 2147483646 w 1728"/>
                <a:gd name="T21" fmla="*/ 2147483646 h 51"/>
                <a:gd name="T22" fmla="*/ 2147483646 w 1728"/>
                <a:gd name="T23" fmla="*/ 2147483646 h 51"/>
                <a:gd name="T24" fmla="*/ 2147483646 w 1728"/>
                <a:gd name="T25" fmla="*/ 2147483646 h 51"/>
                <a:gd name="T26" fmla="*/ 2147483646 w 1728"/>
                <a:gd name="T27" fmla="*/ 2147483646 h 51"/>
                <a:gd name="T28" fmla="*/ 2147483646 w 1728"/>
                <a:gd name="T29" fmla="*/ 2147483646 h 51"/>
                <a:gd name="T30" fmla="*/ 2147483646 w 1728"/>
                <a:gd name="T31" fmla="*/ 2147483646 h 51"/>
                <a:gd name="T32" fmla="*/ 2147483646 w 1728"/>
                <a:gd name="T33" fmla="*/ 2147483646 h 51"/>
                <a:gd name="T34" fmla="*/ 2147483646 w 1728"/>
                <a:gd name="T35" fmla="*/ 2147483646 h 51"/>
                <a:gd name="T36" fmla="*/ 2147483646 w 1728"/>
                <a:gd name="T37" fmla="*/ 2147483646 h 51"/>
                <a:gd name="T38" fmla="*/ 2147483646 w 1728"/>
                <a:gd name="T39" fmla="*/ 2147483646 h 5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28"/>
                <a:gd name="T61" fmla="*/ 0 h 51"/>
                <a:gd name="T62" fmla="*/ 1728 w 1728"/>
                <a:gd name="T63" fmla="*/ 51 h 5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28" h="51">
                  <a:moveTo>
                    <a:pt x="0" y="51"/>
                  </a:moveTo>
                  <a:cubicBezTo>
                    <a:pt x="32" y="27"/>
                    <a:pt x="64" y="3"/>
                    <a:pt x="96" y="3"/>
                  </a:cubicBezTo>
                  <a:cubicBezTo>
                    <a:pt x="128" y="3"/>
                    <a:pt x="160" y="51"/>
                    <a:pt x="192" y="51"/>
                  </a:cubicBezTo>
                  <a:cubicBezTo>
                    <a:pt x="224" y="51"/>
                    <a:pt x="256" y="3"/>
                    <a:pt x="288" y="3"/>
                  </a:cubicBezTo>
                  <a:cubicBezTo>
                    <a:pt x="320" y="3"/>
                    <a:pt x="352" y="51"/>
                    <a:pt x="384" y="51"/>
                  </a:cubicBezTo>
                  <a:cubicBezTo>
                    <a:pt x="416" y="51"/>
                    <a:pt x="448" y="3"/>
                    <a:pt x="480" y="3"/>
                  </a:cubicBezTo>
                  <a:cubicBezTo>
                    <a:pt x="512" y="3"/>
                    <a:pt x="544" y="51"/>
                    <a:pt x="576" y="51"/>
                  </a:cubicBezTo>
                  <a:cubicBezTo>
                    <a:pt x="608" y="51"/>
                    <a:pt x="640" y="3"/>
                    <a:pt x="672" y="3"/>
                  </a:cubicBezTo>
                  <a:cubicBezTo>
                    <a:pt x="704" y="3"/>
                    <a:pt x="736" y="51"/>
                    <a:pt x="768" y="51"/>
                  </a:cubicBezTo>
                  <a:cubicBezTo>
                    <a:pt x="800" y="51"/>
                    <a:pt x="832" y="3"/>
                    <a:pt x="864" y="3"/>
                  </a:cubicBezTo>
                  <a:cubicBezTo>
                    <a:pt x="896" y="3"/>
                    <a:pt x="928" y="51"/>
                    <a:pt x="960" y="51"/>
                  </a:cubicBezTo>
                  <a:cubicBezTo>
                    <a:pt x="992" y="51"/>
                    <a:pt x="1024" y="3"/>
                    <a:pt x="1056" y="3"/>
                  </a:cubicBezTo>
                  <a:cubicBezTo>
                    <a:pt x="1088" y="3"/>
                    <a:pt x="1120" y="51"/>
                    <a:pt x="1152" y="51"/>
                  </a:cubicBezTo>
                  <a:cubicBezTo>
                    <a:pt x="1184" y="51"/>
                    <a:pt x="1216" y="3"/>
                    <a:pt x="1248" y="3"/>
                  </a:cubicBezTo>
                  <a:cubicBezTo>
                    <a:pt x="1280" y="3"/>
                    <a:pt x="1312" y="51"/>
                    <a:pt x="1344" y="51"/>
                  </a:cubicBezTo>
                  <a:cubicBezTo>
                    <a:pt x="1376" y="51"/>
                    <a:pt x="1408" y="3"/>
                    <a:pt x="1440" y="3"/>
                  </a:cubicBezTo>
                  <a:cubicBezTo>
                    <a:pt x="1472" y="3"/>
                    <a:pt x="1504" y="51"/>
                    <a:pt x="1536" y="51"/>
                  </a:cubicBezTo>
                  <a:cubicBezTo>
                    <a:pt x="1568" y="51"/>
                    <a:pt x="1607" y="6"/>
                    <a:pt x="1632" y="3"/>
                  </a:cubicBezTo>
                  <a:cubicBezTo>
                    <a:pt x="1657" y="0"/>
                    <a:pt x="1670" y="22"/>
                    <a:pt x="1686" y="30"/>
                  </a:cubicBezTo>
                  <a:cubicBezTo>
                    <a:pt x="1702" y="38"/>
                    <a:pt x="1719" y="47"/>
                    <a:pt x="1728" y="51"/>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659" name="TextBox 4"/>
          <p:cNvSpPr txBox="1">
            <a:spLocks noChangeArrowheads="1"/>
          </p:cNvSpPr>
          <p:nvPr/>
        </p:nvSpPr>
        <p:spPr bwMode="auto">
          <a:xfrm>
            <a:off x="1219200" y="3802063"/>
            <a:ext cx="914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pPr eaLnBrk="1" hangingPunct="1"/>
            <a:r>
              <a:rPr lang="en-US" altLang="en-US" sz="1800">
                <a:latin typeface="Calibri" pitchFamily="34" charset="0"/>
              </a:rPr>
              <a:t>DNA</a:t>
            </a:r>
          </a:p>
        </p:txBody>
      </p:sp>
      <p:pic>
        <p:nvPicPr>
          <p:cNvPr id="27660" name="Picture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21388" y="4876800"/>
            <a:ext cx="53181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1" name="Picture 2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5788" y="3048000"/>
            <a:ext cx="53181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6"/>
          <p:cNvSpPr/>
          <p:nvPr/>
        </p:nvSpPr>
        <p:spPr>
          <a:xfrm>
            <a:off x="3629025" y="2903538"/>
            <a:ext cx="855663" cy="347662"/>
          </a:xfrm>
          <a:custGeom>
            <a:avLst/>
            <a:gdLst>
              <a:gd name="connsiteX0" fmla="*/ 0 w 856360"/>
              <a:gd name="connsiteY0" fmla="*/ 188686 h 348343"/>
              <a:gd name="connsiteX1" fmla="*/ 72572 w 856360"/>
              <a:gd name="connsiteY1" fmla="*/ 174172 h 348343"/>
              <a:gd name="connsiteX2" fmla="*/ 159658 w 856360"/>
              <a:gd name="connsiteY2" fmla="*/ 145143 h 348343"/>
              <a:gd name="connsiteX3" fmla="*/ 261258 w 856360"/>
              <a:gd name="connsiteY3" fmla="*/ 29029 h 348343"/>
              <a:gd name="connsiteX4" fmla="*/ 348343 w 856360"/>
              <a:gd name="connsiteY4" fmla="*/ 0 h 348343"/>
              <a:gd name="connsiteX5" fmla="*/ 493486 w 856360"/>
              <a:gd name="connsiteY5" fmla="*/ 14514 h 348343"/>
              <a:gd name="connsiteX6" fmla="*/ 566058 w 856360"/>
              <a:gd name="connsiteY6" fmla="*/ 87086 h 348343"/>
              <a:gd name="connsiteX7" fmla="*/ 609600 w 856360"/>
              <a:gd name="connsiteY7" fmla="*/ 116114 h 348343"/>
              <a:gd name="connsiteX8" fmla="*/ 653143 w 856360"/>
              <a:gd name="connsiteY8" fmla="*/ 203200 h 348343"/>
              <a:gd name="connsiteX9" fmla="*/ 711200 w 856360"/>
              <a:gd name="connsiteY9" fmla="*/ 333829 h 348343"/>
              <a:gd name="connsiteX10" fmla="*/ 754743 w 856360"/>
              <a:gd name="connsiteY10" fmla="*/ 348343 h 348343"/>
              <a:gd name="connsiteX11" fmla="*/ 798286 w 856360"/>
              <a:gd name="connsiteY11" fmla="*/ 333829 h 348343"/>
              <a:gd name="connsiteX12" fmla="*/ 856343 w 856360"/>
              <a:gd name="connsiteY12" fmla="*/ 232229 h 34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6360" h="348343">
                <a:moveTo>
                  <a:pt x="0" y="188686"/>
                </a:moveTo>
                <a:cubicBezTo>
                  <a:pt x="24191" y="183848"/>
                  <a:pt x="48772" y="180663"/>
                  <a:pt x="72572" y="174172"/>
                </a:cubicBezTo>
                <a:cubicBezTo>
                  <a:pt x="102093" y="166121"/>
                  <a:pt x="159658" y="145143"/>
                  <a:pt x="159658" y="145143"/>
                </a:cubicBezTo>
                <a:cubicBezTo>
                  <a:pt x="196837" y="89374"/>
                  <a:pt x="203963" y="54493"/>
                  <a:pt x="261258" y="29029"/>
                </a:cubicBezTo>
                <a:cubicBezTo>
                  <a:pt x="289219" y="16602"/>
                  <a:pt x="348343" y="0"/>
                  <a:pt x="348343" y="0"/>
                </a:cubicBezTo>
                <a:cubicBezTo>
                  <a:pt x="396724" y="4838"/>
                  <a:pt x="446109" y="3581"/>
                  <a:pt x="493486" y="14514"/>
                </a:cubicBezTo>
                <a:cubicBezTo>
                  <a:pt x="543801" y="26125"/>
                  <a:pt x="535095" y="56123"/>
                  <a:pt x="566058" y="87086"/>
                </a:cubicBezTo>
                <a:cubicBezTo>
                  <a:pt x="578393" y="99421"/>
                  <a:pt x="595086" y="106438"/>
                  <a:pt x="609600" y="116114"/>
                </a:cubicBezTo>
                <a:cubicBezTo>
                  <a:pt x="662540" y="274927"/>
                  <a:pt x="578108" y="34369"/>
                  <a:pt x="653143" y="203200"/>
                </a:cubicBezTo>
                <a:cubicBezTo>
                  <a:pt x="666599" y="233477"/>
                  <a:pt x="677222" y="306646"/>
                  <a:pt x="711200" y="333829"/>
                </a:cubicBezTo>
                <a:cubicBezTo>
                  <a:pt x="723147" y="343386"/>
                  <a:pt x="740229" y="343505"/>
                  <a:pt x="754743" y="348343"/>
                </a:cubicBezTo>
                <a:cubicBezTo>
                  <a:pt x="769257" y="343505"/>
                  <a:pt x="787468" y="344647"/>
                  <a:pt x="798286" y="333829"/>
                </a:cubicBezTo>
                <a:cubicBezTo>
                  <a:pt x="859027" y="273088"/>
                  <a:pt x="856343" y="277419"/>
                  <a:pt x="856343" y="232229"/>
                </a:cubicBezTo>
              </a:path>
            </a:pathLst>
          </a:custGeom>
          <a:noFill/>
          <a:ln>
            <a:solidFill>
              <a:srgbClr val="33CC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6" name="Freeform 25"/>
          <p:cNvSpPr/>
          <p:nvPr/>
        </p:nvSpPr>
        <p:spPr>
          <a:xfrm>
            <a:off x="4097338" y="2514600"/>
            <a:ext cx="855662" cy="347663"/>
          </a:xfrm>
          <a:custGeom>
            <a:avLst/>
            <a:gdLst>
              <a:gd name="connsiteX0" fmla="*/ 0 w 856360"/>
              <a:gd name="connsiteY0" fmla="*/ 188686 h 348343"/>
              <a:gd name="connsiteX1" fmla="*/ 72572 w 856360"/>
              <a:gd name="connsiteY1" fmla="*/ 174172 h 348343"/>
              <a:gd name="connsiteX2" fmla="*/ 159658 w 856360"/>
              <a:gd name="connsiteY2" fmla="*/ 145143 h 348343"/>
              <a:gd name="connsiteX3" fmla="*/ 261258 w 856360"/>
              <a:gd name="connsiteY3" fmla="*/ 29029 h 348343"/>
              <a:gd name="connsiteX4" fmla="*/ 348343 w 856360"/>
              <a:gd name="connsiteY4" fmla="*/ 0 h 348343"/>
              <a:gd name="connsiteX5" fmla="*/ 493486 w 856360"/>
              <a:gd name="connsiteY5" fmla="*/ 14514 h 348343"/>
              <a:gd name="connsiteX6" fmla="*/ 566058 w 856360"/>
              <a:gd name="connsiteY6" fmla="*/ 87086 h 348343"/>
              <a:gd name="connsiteX7" fmla="*/ 609600 w 856360"/>
              <a:gd name="connsiteY7" fmla="*/ 116114 h 348343"/>
              <a:gd name="connsiteX8" fmla="*/ 653143 w 856360"/>
              <a:gd name="connsiteY8" fmla="*/ 203200 h 348343"/>
              <a:gd name="connsiteX9" fmla="*/ 711200 w 856360"/>
              <a:gd name="connsiteY9" fmla="*/ 333829 h 348343"/>
              <a:gd name="connsiteX10" fmla="*/ 754743 w 856360"/>
              <a:gd name="connsiteY10" fmla="*/ 348343 h 348343"/>
              <a:gd name="connsiteX11" fmla="*/ 798286 w 856360"/>
              <a:gd name="connsiteY11" fmla="*/ 333829 h 348343"/>
              <a:gd name="connsiteX12" fmla="*/ 856343 w 856360"/>
              <a:gd name="connsiteY12" fmla="*/ 232229 h 34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6360" h="348343">
                <a:moveTo>
                  <a:pt x="0" y="188686"/>
                </a:moveTo>
                <a:cubicBezTo>
                  <a:pt x="24191" y="183848"/>
                  <a:pt x="48772" y="180663"/>
                  <a:pt x="72572" y="174172"/>
                </a:cubicBezTo>
                <a:cubicBezTo>
                  <a:pt x="102093" y="166121"/>
                  <a:pt x="159658" y="145143"/>
                  <a:pt x="159658" y="145143"/>
                </a:cubicBezTo>
                <a:cubicBezTo>
                  <a:pt x="196837" y="89374"/>
                  <a:pt x="203963" y="54493"/>
                  <a:pt x="261258" y="29029"/>
                </a:cubicBezTo>
                <a:cubicBezTo>
                  <a:pt x="289219" y="16602"/>
                  <a:pt x="348343" y="0"/>
                  <a:pt x="348343" y="0"/>
                </a:cubicBezTo>
                <a:cubicBezTo>
                  <a:pt x="396724" y="4838"/>
                  <a:pt x="446109" y="3581"/>
                  <a:pt x="493486" y="14514"/>
                </a:cubicBezTo>
                <a:cubicBezTo>
                  <a:pt x="543801" y="26125"/>
                  <a:pt x="535095" y="56123"/>
                  <a:pt x="566058" y="87086"/>
                </a:cubicBezTo>
                <a:cubicBezTo>
                  <a:pt x="578393" y="99421"/>
                  <a:pt x="595086" y="106438"/>
                  <a:pt x="609600" y="116114"/>
                </a:cubicBezTo>
                <a:cubicBezTo>
                  <a:pt x="662540" y="274927"/>
                  <a:pt x="578108" y="34369"/>
                  <a:pt x="653143" y="203200"/>
                </a:cubicBezTo>
                <a:cubicBezTo>
                  <a:pt x="666599" y="233477"/>
                  <a:pt x="677222" y="306646"/>
                  <a:pt x="711200" y="333829"/>
                </a:cubicBezTo>
                <a:cubicBezTo>
                  <a:pt x="723147" y="343386"/>
                  <a:pt x="740229" y="343505"/>
                  <a:pt x="754743" y="348343"/>
                </a:cubicBezTo>
                <a:cubicBezTo>
                  <a:pt x="769257" y="343505"/>
                  <a:pt x="787468" y="344647"/>
                  <a:pt x="798286" y="333829"/>
                </a:cubicBezTo>
                <a:cubicBezTo>
                  <a:pt x="859027" y="273088"/>
                  <a:pt x="856343" y="277419"/>
                  <a:pt x="856343" y="232229"/>
                </a:cubicBezTo>
              </a:path>
            </a:pathLst>
          </a:custGeom>
          <a:noFill/>
          <a:ln>
            <a:solidFill>
              <a:srgbClr val="33CC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7" name="Freeform 26"/>
          <p:cNvSpPr/>
          <p:nvPr/>
        </p:nvSpPr>
        <p:spPr>
          <a:xfrm>
            <a:off x="3657600" y="4452938"/>
            <a:ext cx="855663" cy="347662"/>
          </a:xfrm>
          <a:custGeom>
            <a:avLst/>
            <a:gdLst>
              <a:gd name="connsiteX0" fmla="*/ 0 w 856360"/>
              <a:gd name="connsiteY0" fmla="*/ 188686 h 348343"/>
              <a:gd name="connsiteX1" fmla="*/ 72572 w 856360"/>
              <a:gd name="connsiteY1" fmla="*/ 174172 h 348343"/>
              <a:gd name="connsiteX2" fmla="*/ 159658 w 856360"/>
              <a:gd name="connsiteY2" fmla="*/ 145143 h 348343"/>
              <a:gd name="connsiteX3" fmla="*/ 261258 w 856360"/>
              <a:gd name="connsiteY3" fmla="*/ 29029 h 348343"/>
              <a:gd name="connsiteX4" fmla="*/ 348343 w 856360"/>
              <a:gd name="connsiteY4" fmla="*/ 0 h 348343"/>
              <a:gd name="connsiteX5" fmla="*/ 493486 w 856360"/>
              <a:gd name="connsiteY5" fmla="*/ 14514 h 348343"/>
              <a:gd name="connsiteX6" fmla="*/ 566058 w 856360"/>
              <a:gd name="connsiteY6" fmla="*/ 87086 h 348343"/>
              <a:gd name="connsiteX7" fmla="*/ 609600 w 856360"/>
              <a:gd name="connsiteY7" fmla="*/ 116114 h 348343"/>
              <a:gd name="connsiteX8" fmla="*/ 653143 w 856360"/>
              <a:gd name="connsiteY8" fmla="*/ 203200 h 348343"/>
              <a:gd name="connsiteX9" fmla="*/ 711200 w 856360"/>
              <a:gd name="connsiteY9" fmla="*/ 333829 h 348343"/>
              <a:gd name="connsiteX10" fmla="*/ 754743 w 856360"/>
              <a:gd name="connsiteY10" fmla="*/ 348343 h 348343"/>
              <a:gd name="connsiteX11" fmla="*/ 798286 w 856360"/>
              <a:gd name="connsiteY11" fmla="*/ 333829 h 348343"/>
              <a:gd name="connsiteX12" fmla="*/ 856343 w 856360"/>
              <a:gd name="connsiteY12" fmla="*/ 232229 h 34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6360" h="348343">
                <a:moveTo>
                  <a:pt x="0" y="188686"/>
                </a:moveTo>
                <a:cubicBezTo>
                  <a:pt x="24191" y="183848"/>
                  <a:pt x="48772" y="180663"/>
                  <a:pt x="72572" y="174172"/>
                </a:cubicBezTo>
                <a:cubicBezTo>
                  <a:pt x="102093" y="166121"/>
                  <a:pt x="159658" y="145143"/>
                  <a:pt x="159658" y="145143"/>
                </a:cubicBezTo>
                <a:cubicBezTo>
                  <a:pt x="196837" y="89374"/>
                  <a:pt x="203963" y="54493"/>
                  <a:pt x="261258" y="29029"/>
                </a:cubicBezTo>
                <a:cubicBezTo>
                  <a:pt x="289219" y="16602"/>
                  <a:pt x="348343" y="0"/>
                  <a:pt x="348343" y="0"/>
                </a:cubicBezTo>
                <a:cubicBezTo>
                  <a:pt x="396724" y="4838"/>
                  <a:pt x="446109" y="3581"/>
                  <a:pt x="493486" y="14514"/>
                </a:cubicBezTo>
                <a:cubicBezTo>
                  <a:pt x="543801" y="26125"/>
                  <a:pt x="535095" y="56123"/>
                  <a:pt x="566058" y="87086"/>
                </a:cubicBezTo>
                <a:cubicBezTo>
                  <a:pt x="578393" y="99421"/>
                  <a:pt x="595086" y="106438"/>
                  <a:pt x="609600" y="116114"/>
                </a:cubicBezTo>
                <a:cubicBezTo>
                  <a:pt x="662540" y="274927"/>
                  <a:pt x="578108" y="34369"/>
                  <a:pt x="653143" y="203200"/>
                </a:cubicBezTo>
                <a:cubicBezTo>
                  <a:pt x="666599" y="233477"/>
                  <a:pt x="677222" y="306646"/>
                  <a:pt x="711200" y="333829"/>
                </a:cubicBezTo>
                <a:cubicBezTo>
                  <a:pt x="723147" y="343386"/>
                  <a:pt x="740229" y="343505"/>
                  <a:pt x="754743" y="348343"/>
                </a:cubicBezTo>
                <a:cubicBezTo>
                  <a:pt x="769257" y="343505"/>
                  <a:pt x="787468" y="344647"/>
                  <a:pt x="798286" y="333829"/>
                </a:cubicBezTo>
                <a:cubicBezTo>
                  <a:pt x="859027" y="273088"/>
                  <a:pt x="856343" y="277419"/>
                  <a:pt x="856343" y="232229"/>
                </a:cubicBezTo>
              </a:path>
            </a:pathLst>
          </a:custGeom>
          <a:noFill/>
          <a:ln>
            <a:solidFill>
              <a:srgbClr val="33CC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5" name="Right Arrow 24"/>
          <p:cNvSpPr/>
          <p:nvPr/>
        </p:nvSpPr>
        <p:spPr bwMode="auto">
          <a:xfrm>
            <a:off x="4495800" y="3505200"/>
            <a:ext cx="457200" cy="304800"/>
          </a:xfrm>
          <a:prstGeom prst="rightArrow">
            <a:avLst/>
          </a:prstGeom>
          <a:solidFill>
            <a:srgbClr val="FFFF00"/>
          </a:solid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446923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en-US" altLang="en-US" sz="4400" b="1" i="0" dirty="0">
                <a:solidFill>
                  <a:schemeClr val="tx2"/>
                </a:solidFill>
                <a:cs typeface="Times New Roman" pitchFamily="18" charset="0"/>
              </a:rPr>
              <a:t>Central Dogma: </a:t>
            </a:r>
            <a:br>
              <a:rPr lang="en-US" altLang="en-US" sz="4400" b="1" i="0" dirty="0">
                <a:solidFill>
                  <a:schemeClr val="tx2"/>
                </a:solidFill>
                <a:cs typeface="Times New Roman" pitchFamily="18" charset="0"/>
              </a:rPr>
            </a:br>
            <a:r>
              <a:rPr lang="en-US" altLang="en-US" sz="4400" b="1" i="0" dirty="0">
                <a:solidFill>
                  <a:schemeClr val="tx2"/>
                </a:solidFill>
                <a:cs typeface="Times New Roman" pitchFamily="18" charset="0"/>
              </a:rPr>
              <a:t>DNA to RNA to Protein</a:t>
            </a:r>
          </a:p>
        </p:txBody>
      </p:sp>
      <p:sp>
        <p:nvSpPr>
          <p:cNvPr id="25" name="Right Arrow 24"/>
          <p:cNvSpPr/>
          <p:nvPr/>
        </p:nvSpPr>
        <p:spPr bwMode="auto">
          <a:xfrm>
            <a:off x="4495800" y="3505200"/>
            <a:ext cx="457200" cy="304800"/>
          </a:xfrm>
          <a:prstGeom prst="rightArrow">
            <a:avLst/>
          </a:prstGeom>
          <a:solidFill>
            <a:srgbClr val="FFFF00"/>
          </a:solid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grpSp>
        <p:nvGrpSpPr>
          <p:cNvPr id="33335" name="Group 33334"/>
          <p:cNvGrpSpPr/>
          <p:nvPr/>
        </p:nvGrpSpPr>
        <p:grpSpPr>
          <a:xfrm>
            <a:off x="5029200" y="3386710"/>
            <a:ext cx="185733" cy="564583"/>
            <a:chOff x="5029200" y="3386710"/>
            <a:chExt cx="185733" cy="564583"/>
          </a:xfrm>
        </p:grpSpPr>
        <p:sp>
          <p:nvSpPr>
            <p:cNvPr id="33333" name="Freeform 33332"/>
            <p:cNvSpPr/>
            <p:nvPr/>
          </p:nvSpPr>
          <p:spPr>
            <a:xfrm>
              <a:off x="5029200" y="3505200"/>
              <a:ext cx="151777" cy="446093"/>
            </a:xfrm>
            <a:custGeom>
              <a:avLst/>
              <a:gdLst>
                <a:gd name="connsiteX0" fmla="*/ 139696 w 151777"/>
                <a:gd name="connsiteY0" fmla="*/ 21 h 446093"/>
                <a:gd name="connsiteX1" fmla="*/ 115884 w 151777"/>
                <a:gd name="connsiteY1" fmla="*/ 19071 h 446093"/>
                <a:gd name="connsiteX2" fmla="*/ 87309 w 151777"/>
                <a:gd name="connsiteY2" fmla="*/ 28596 h 446093"/>
                <a:gd name="connsiteX3" fmla="*/ 34921 w 151777"/>
                <a:gd name="connsiteY3" fmla="*/ 38121 h 446093"/>
                <a:gd name="connsiteX4" fmla="*/ 25396 w 151777"/>
                <a:gd name="connsiteY4" fmla="*/ 52409 h 446093"/>
                <a:gd name="connsiteX5" fmla="*/ 25396 w 151777"/>
                <a:gd name="connsiteY5" fmla="*/ 66696 h 446093"/>
                <a:gd name="connsiteX6" fmla="*/ 73021 w 151777"/>
                <a:gd name="connsiteY6" fmla="*/ 61934 h 446093"/>
                <a:gd name="connsiteX7" fmla="*/ 101596 w 151777"/>
                <a:gd name="connsiteY7" fmla="*/ 52409 h 446093"/>
                <a:gd name="connsiteX8" fmla="*/ 149221 w 151777"/>
                <a:gd name="connsiteY8" fmla="*/ 71459 h 446093"/>
                <a:gd name="connsiteX9" fmla="*/ 144459 w 151777"/>
                <a:gd name="connsiteY9" fmla="*/ 90509 h 446093"/>
                <a:gd name="connsiteX10" fmla="*/ 115884 w 151777"/>
                <a:gd name="connsiteY10" fmla="*/ 100034 h 446093"/>
                <a:gd name="connsiteX11" fmla="*/ 87309 w 151777"/>
                <a:gd name="connsiteY11" fmla="*/ 157184 h 446093"/>
                <a:gd name="connsiteX12" fmla="*/ 68259 w 151777"/>
                <a:gd name="connsiteY12" fmla="*/ 185759 h 446093"/>
                <a:gd name="connsiteX13" fmla="*/ 73021 w 151777"/>
                <a:gd name="connsiteY13" fmla="*/ 200046 h 446093"/>
                <a:gd name="connsiteX14" fmla="*/ 92071 w 151777"/>
                <a:gd name="connsiteY14" fmla="*/ 204809 h 446093"/>
                <a:gd name="connsiteX15" fmla="*/ 73021 w 151777"/>
                <a:gd name="connsiteY15" fmla="*/ 285771 h 446093"/>
                <a:gd name="connsiteX16" fmla="*/ 63496 w 151777"/>
                <a:gd name="connsiteY16" fmla="*/ 300059 h 446093"/>
                <a:gd name="connsiteX17" fmla="*/ 58734 w 151777"/>
                <a:gd name="connsiteY17" fmla="*/ 314346 h 446093"/>
                <a:gd name="connsiteX18" fmla="*/ 30159 w 151777"/>
                <a:gd name="connsiteY18" fmla="*/ 323871 h 446093"/>
                <a:gd name="connsiteX19" fmla="*/ 15871 w 151777"/>
                <a:gd name="connsiteY19" fmla="*/ 338159 h 446093"/>
                <a:gd name="connsiteX20" fmla="*/ 11109 w 151777"/>
                <a:gd name="connsiteY20" fmla="*/ 438171 h 446093"/>
                <a:gd name="connsiteX21" fmla="*/ 30159 w 151777"/>
                <a:gd name="connsiteY21" fmla="*/ 442934 h 446093"/>
                <a:gd name="connsiteX22" fmla="*/ 125409 w 151777"/>
                <a:gd name="connsiteY22" fmla="*/ 433409 h 446093"/>
                <a:gd name="connsiteX23" fmla="*/ 106359 w 151777"/>
                <a:gd name="connsiteY23" fmla="*/ 338159 h 446093"/>
                <a:gd name="connsiteX24" fmla="*/ 82546 w 151777"/>
                <a:gd name="connsiteY24" fmla="*/ 333396 h 446093"/>
                <a:gd name="connsiteX25" fmla="*/ 73021 w 151777"/>
                <a:gd name="connsiteY25" fmla="*/ 319109 h 446093"/>
                <a:gd name="connsiteX26" fmla="*/ 53971 w 151777"/>
                <a:gd name="connsiteY26" fmla="*/ 276246 h 446093"/>
                <a:gd name="connsiteX27" fmla="*/ 92071 w 151777"/>
                <a:gd name="connsiteY27" fmla="*/ 209571 h 446093"/>
                <a:gd name="connsiteX28" fmla="*/ 106359 w 151777"/>
                <a:gd name="connsiteY28" fmla="*/ 200046 h 446093"/>
                <a:gd name="connsiteX29" fmla="*/ 106359 w 151777"/>
                <a:gd name="connsiteY29" fmla="*/ 119084 h 446093"/>
                <a:gd name="connsiteX30" fmla="*/ 92071 w 151777"/>
                <a:gd name="connsiteY30" fmla="*/ 114321 h 446093"/>
                <a:gd name="connsiteX31" fmla="*/ 68259 w 151777"/>
                <a:gd name="connsiteY31" fmla="*/ 109559 h 446093"/>
                <a:gd name="connsiteX32" fmla="*/ 58734 w 151777"/>
                <a:gd name="connsiteY32" fmla="*/ 80984 h 446093"/>
                <a:gd name="connsiteX33" fmla="*/ 53971 w 151777"/>
                <a:gd name="connsiteY33" fmla="*/ 66696 h 446093"/>
                <a:gd name="connsiteX34" fmla="*/ 68259 w 151777"/>
                <a:gd name="connsiteY34" fmla="*/ 21 h 44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51777" h="446093">
                  <a:moveTo>
                    <a:pt x="139696" y="21"/>
                  </a:moveTo>
                  <a:cubicBezTo>
                    <a:pt x="131759" y="6371"/>
                    <a:pt x="124808" y="14204"/>
                    <a:pt x="115884" y="19071"/>
                  </a:cubicBezTo>
                  <a:cubicBezTo>
                    <a:pt x="107070" y="23879"/>
                    <a:pt x="96834" y="25421"/>
                    <a:pt x="87309" y="28596"/>
                  </a:cubicBezTo>
                  <a:cubicBezTo>
                    <a:pt x="60877" y="37407"/>
                    <a:pt x="78008" y="32736"/>
                    <a:pt x="34921" y="38121"/>
                  </a:cubicBezTo>
                  <a:cubicBezTo>
                    <a:pt x="31746" y="42884"/>
                    <a:pt x="29866" y="48833"/>
                    <a:pt x="25396" y="52409"/>
                  </a:cubicBezTo>
                  <a:cubicBezTo>
                    <a:pt x="11953" y="63164"/>
                    <a:pt x="-221" y="49617"/>
                    <a:pt x="25396" y="66696"/>
                  </a:cubicBezTo>
                  <a:cubicBezTo>
                    <a:pt x="41271" y="65109"/>
                    <a:pt x="57340" y="64874"/>
                    <a:pt x="73021" y="61934"/>
                  </a:cubicBezTo>
                  <a:cubicBezTo>
                    <a:pt x="82889" y="60084"/>
                    <a:pt x="101596" y="52409"/>
                    <a:pt x="101596" y="52409"/>
                  </a:cubicBezTo>
                  <a:cubicBezTo>
                    <a:pt x="122797" y="54764"/>
                    <a:pt x="149221" y="44567"/>
                    <a:pt x="149221" y="71459"/>
                  </a:cubicBezTo>
                  <a:cubicBezTo>
                    <a:pt x="149221" y="78004"/>
                    <a:pt x="149429" y="86249"/>
                    <a:pt x="144459" y="90509"/>
                  </a:cubicBezTo>
                  <a:cubicBezTo>
                    <a:pt x="136836" y="97043"/>
                    <a:pt x="115884" y="100034"/>
                    <a:pt x="115884" y="100034"/>
                  </a:cubicBezTo>
                  <a:cubicBezTo>
                    <a:pt x="91265" y="136963"/>
                    <a:pt x="100454" y="117749"/>
                    <a:pt x="87309" y="157184"/>
                  </a:cubicBezTo>
                  <a:cubicBezTo>
                    <a:pt x="83689" y="168044"/>
                    <a:pt x="68259" y="185759"/>
                    <a:pt x="68259" y="185759"/>
                  </a:cubicBezTo>
                  <a:cubicBezTo>
                    <a:pt x="69846" y="190521"/>
                    <a:pt x="69101" y="196910"/>
                    <a:pt x="73021" y="200046"/>
                  </a:cubicBezTo>
                  <a:cubicBezTo>
                    <a:pt x="78132" y="204135"/>
                    <a:pt x="90865" y="198376"/>
                    <a:pt x="92071" y="204809"/>
                  </a:cubicBezTo>
                  <a:cubicBezTo>
                    <a:pt x="104358" y="270338"/>
                    <a:pt x="102986" y="265795"/>
                    <a:pt x="73021" y="285771"/>
                  </a:cubicBezTo>
                  <a:cubicBezTo>
                    <a:pt x="69846" y="290534"/>
                    <a:pt x="66056" y="294939"/>
                    <a:pt x="63496" y="300059"/>
                  </a:cubicBezTo>
                  <a:cubicBezTo>
                    <a:pt x="61251" y="304549"/>
                    <a:pt x="62819" y="311428"/>
                    <a:pt x="58734" y="314346"/>
                  </a:cubicBezTo>
                  <a:cubicBezTo>
                    <a:pt x="50564" y="320182"/>
                    <a:pt x="30159" y="323871"/>
                    <a:pt x="30159" y="323871"/>
                  </a:cubicBezTo>
                  <a:cubicBezTo>
                    <a:pt x="25396" y="328634"/>
                    <a:pt x="20183" y="332985"/>
                    <a:pt x="15871" y="338159"/>
                  </a:cubicBezTo>
                  <a:cubicBezTo>
                    <a:pt x="-8168" y="367005"/>
                    <a:pt x="-779" y="392998"/>
                    <a:pt x="11109" y="438171"/>
                  </a:cubicBezTo>
                  <a:cubicBezTo>
                    <a:pt x="12775" y="444501"/>
                    <a:pt x="23809" y="441346"/>
                    <a:pt x="30159" y="442934"/>
                  </a:cubicBezTo>
                  <a:cubicBezTo>
                    <a:pt x="61909" y="439759"/>
                    <a:pt x="104001" y="457070"/>
                    <a:pt x="125409" y="433409"/>
                  </a:cubicBezTo>
                  <a:cubicBezTo>
                    <a:pt x="179065" y="374104"/>
                    <a:pt x="139548" y="346456"/>
                    <a:pt x="106359" y="338159"/>
                  </a:cubicBezTo>
                  <a:cubicBezTo>
                    <a:pt x="98506" y="336196"/>
                    <a:pt x="90484" y="334984"/>
                    <a:pt x="82546" y="333396"/>
                  </a:cubicBezTo>
                  <a:cubicBezTo>
                    <a:pt x="79371" y="328634"/>
                    <a:pt x="75346" y="324339"/>
                    <a:pt x="73021" y="319109"/>
                  </a:cubicBezTo>
                  <a:cubicBezTo>
                    <a:pt x="50349" y="268098"/>
                    <a:pt x="75528" y="308583"/>
                    <a:pt x="53971" y="276246"/>
                  </a:cubicBezTo>
                  <a:cubicBezTo>
                    <a:pt x="60823" y="187177"/>
                    <a:pt x="37578" y="225920"/>
                    <a:pt x="92071" y="209571"/>
                  </a:cubicBezTo>
                  <a:cubicBezTo>
                    <a:pt x="97554" y="207926"/>
                    <a:pt x="101596" y="203221"/>
                    <a:pt x="106359" y="200046"/>
                  </a:cubicBezTo>
                  <a:cubicBezTo>
                    <a:pt x="116415" y="169876"/>
                    <a:pt x="119254" y="167439"/>
                    <a:pt x="106359" y="119084"/>
                  </a:cubicBezTo>
                  <a:cubicBezTo>
                    <a:pt x="105065" y="114233"/>
                    <a:pt x="96941" y="115539"/>
                    <a:pt x="92071" y="114321"/>
                  </a:cubicBezTo>
                  <a:cubicBezTo>
                    <a:pt x="84218" y="112358"/>
                    <a:pt x="76196" y="111146"/>
                    <a:pt x="68259" y="109559"/>
                  </a:cubicBezTo>
                  <a:lnTo>
                    <a:pt x="58734" y="80984"/>
                  </a:lnTo>
                  <a:lnTo>
                    <a:pt x="53971" y="66696"/>
                  </a:lnTo>
                  <a:cubicBezTo>
                    <a:pt x="58960" y="-3146"/>
                    <a:pt x="36452" y="21"/>
                    <a:pt x="68259" y="21"/>
                  </a:cubicBezTo>
                </a:path>
              </a:pathLst>
            </a:custGeom>
            <a:ln>
              <a:solidFill>
                <a:srgbClr val="00B050"/>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33334" name="Oval 33333"/>
            <p:cNvSpPr/>
            <p:nvPr/>
          </p:nvSpPr>
          <p:spPr bwMode="auto">
            <a:xfrm>
              <a:off x="5086917" y="3386710"/>
              <a:ext cx="128016" cy="128016"/>
            </a:xfrm>
            <a:prstGeom prst="ellipse">
              <a:avLst/>
            </a:prstGeom>
            <a:solidFill>
              <a:srgbClr val="EC3900"/>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grpSp>
    </p:spTree>
    <p:extLst>
      <p:ext uri="{BB962C8B-B14F-4D97-AF65-F5344CB8AC3E}">
        <p14:creationId xmlns:p14="http://schemas.microsoft.com/office/powerpoint/2010/main" val="35809815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en-US" altLang="en-US" sz="4400" b="1" i="0" dirty="0">
                <a:solidFill>
                  <a:schemeClr val="tx2"/>
                </a:solidFill>
                <a:cs typeface="Times New Roman" pitchFamily="18" charset="0"/>
              </a:rPr>
              <a:t>Central Dogma: </a:t>
            </a:r>
            <a:br>
              <a:rPr lang="en-US" altLang="en-US" sz="4400" b="1" i="0" dirty="0">
                <a:solidFill>
                  <a:schemeClr val="tx2"/>
                </a:solidFill>
                <a:cs typeface="Times New Roman" pitchFamily="18" charset="0"/>
              </a:rPr>
            </a:br>
            <a:r>
              <a:rPr lang="en-US" altLang="en-US" sz="4400" b="1" i="0" dirty="0">
                <a:solidFill>
                  <a:schemeClr val="tx2"/>
                </a:solidFill>
                <a:cs typeface="Times New Roman" pitchFamily="18" charset="0"/>
              </a:rPr>
              <a:t>DNA to RNA to Protein</a:t>
            </a:r>
          </a:p>
        </p:txBody>
      </p:sp>
      <p:sp>
        <p:nvSpPr>
          <p:cNvPr id="25" name="Right Arrow 24"/>
          <p:cNvSpPr>
            <a:spLocks noChangeAspect="1"/>
          </p:cNvSpPr>
          <p:nvPr/>
        </p:nvSpPr>
        <p:spPr bwMode="auto">
          <a:xfrm>
            <a:off x="3733800" y="3429000"/>
            <a:ext cx="914400" cy="609600"/>
          </a:xfrm>
          <a:prstGeom prst="rightArrow">
            <a:avLst/>
          </a:prstGeom>
          <a:solidFill>
            <a:srgbClr val="FFFF00"/>
          </a:solid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5721" name="Freeform 5720"/>
          <p:cNvSpPr/>
          <p:nvPr/>
        </p:nvSpPr>
        <p:spPr>
          <a:xfrm>
            <a:off x="4648200" y="2845792"/>
            <a:ext cx="758886" cy="2230466"/>
          </a:xfrm>
          <a:custGeom>
            <a:avLst/>
            <a:gdLst>
              <a:gd name="connsiteX0" fmla="*/ 139696 w 151777"/>
              <a:gd name="connsiteY0" fmla="*/ 21 h 446093"/>
              <a:gd name="connsiteX1" fmla="*/ 115884 w 151777"/>
              <a:gd name="connsiteY1" fmla="*/ 19071 h 446093"/>
              <a:gd name="connsiteX2" fmla="*/ 87309 w 151777"/>
              <a:gd name="connsiteY2" fmla="*/ 28596 h 446093"/>
              <a:gd name="connsiteX3" fmla="*/ 34921 w 151777"/>
              <a:gd name="connsiteY3" fmla="*/ 38121 h 446093"/>
              <a:gd name="connsiteX4" fmla="*/ 25396 w 151777"/>
              <a:gd name="connsiteY4" fmla="*/ 52409 h 446093"/>
              <a:gd name="connsiteX5" fmla="*/ 25396 w 151777"/>
              <a:gd name="connsiteY5" fmla="*/ 66696 h 446093"/>
              <a:gd name="connsiteX6" fmla="*/ 73021 w 151777"/>
              <a:gd name="connsiteY6" fmla="*/ 61934 h 446093"/>
              <a:gd name="connsiteX7" fmla="*/ 101596 w 151777"/>
              <a:gd name="connsiteY7" fmla="*/ 52409 h 446093"/>
              <a:gd name="connsiteX8" fmla="*/ 149221 w 151777"/>
              <a:gd name="connsiteY8" fmla="*/ 71459 h 446093"/>
              <a:gd name="connsiteX9" fmla="*/ 144459 w 151777"/>
              <a:gd name="connsiteY9" fmla="*/ 90509 h 446093"/>
              <a:gd name="connsiteX10" fmla="*/ 115884 w 151777"/>
              <a:gd name="connsiteY10" fmla="*/ 100034 h 446093"/>
              <a:gd name="connsiteX11" fmla="*/ 87309 w 151777"/>
              <a:gd name="connsiteY11" fmla="*/ 157184 h 446093"/>
              <a:gd name="connsiteX12" fmla="*/ 68259 w 151777"/>
              <a:gd name="connsiteY12" fmla="*/ 185759 h 446093"/>
              <a:gd name="connsiteX13" fmla="*/ 73021 w 151777"/>
              <a:gd name="connsiteY13" fmla="*/ 200046 h 446093"/>
              <a:gd name="connsiteX14" fmla="*/ 92071 w 151777"/>
              <a:gd name="connsiteY14" fmla="*/ 204809 h 446093"/>
              <a:gd name="connsiteX15" fmla="*/ 73021 w 151777"/>
              <a:gd name="connsiteY15" fmla="*/ 285771 h 446093"/>
              <a:gd name="connsiteX16" fmla="*/ 63496 w 151777"/>
              <a:gd name="connsiteY16" fmla="*/ 300059 h 446093"/>
              <a:gd name="connsiteX17" fmla="*/ 58734 w 151777"/>
              <a:gd name="connsiteY17" fmla="*/ 314346 h 446093"/>
              <a:gd name="connsiteX18" fmla="*/ 30159 w 151777"/>
              <a:gd name="connsiteY18" fmla="*/ 323871 h 446093"/>
              <a:gd name="connsiteX19" fmla="*/ 15871 w 151777"/>
              <a:gd name="connsiteY19" fmla="*/ 338159 h 446093"/>
              <a:gd name="connsiteX20" fmla="*/ 11109 w 151777"/>
              <a:gd name="connsiteY20" fmla="*/ 438171 h 446093"/>
              <a:gd name="connsiteX21" fmla="*/ 30159 w 151777"/>
              <a:gd name="connsiteY21" fmla="*/ 442934 h 446093"/>
              <a:gd name="connsiteX22" fmla="*/ 125409 w 151777"/>
              <a:gd name="connsiteY22" fmla="*/ 433409 h 446093"/>
              <a:gd name="connsiteX23" fmla="*/ 106359 w 151777"/>
              <a:gd name="connsiteY23" fmla="*/ 338159 h 446093"/>
              <a:gd name="connsiteX24" fmla="*/ 82546 w 151777"/>
              <a:gd name="connsiteY24" fmla="*/ 333396 h 446093"/>
              <a:gd name="connsiteX25" fmla="*/ 73021 w 151777"/>
              <a:gd name="connsiteY25" fmla="*/ 319109 h 446093"/>
              <a:gd name="connsiteX26" fmla="*/ 53971 w 151777"/>
              <a:gd name="connsiteY26" fmla="*/ 276246 h 446093"/>
              <a:gd name="connsiteX27" fmla="*/ 92071 w 151777"/>
              <a:gd name="connsiteY27" fmla="*/ 209571 h 446093"/>
              <a:gd name="connsiteX28" fmla="*/ 106359 w 151777"/>
              <a:gd name="connsiteY28" fmla="*/ 200046 h 446093"/>
              <a:gd name="connsiteX29" fmla="*/ 106359 w 151777"/>
              <a:gd name="connsiteY29" fmla="*/ 119084 h 446093"/>
              <a:gd name="connsiteX30" fmla="*/ 92071 w 151777"/>
              <a:gd name="connsiteY30" fmla="*/ 114321 h 446093"/>
              <a:gd name="connsiteX31" fmla="*/ 68259 w 151777"/>
              <a:gd name="connsiteY31" fmla="*/ 109559 h 446093"/>
              <a:gd name="connsiteX32" fmla="*/ 58734 w 151777"/>
              <a:gd name="connsiteY32" fmla="*/ 80984 h 446093"/>
              <a:gd name="connsiteX33" fmla="*/ 53971 w 151777"/>
              <a:gd name="connsiteY33" fmla="*/ 66696 h 446093"/>
              <a:gd name="connsiteX34" fmla="*/ 68259 w 151777"/>
              <a:gd name="connsiteY34" fmla="*/ 21 h 44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51777" h="446093">
                <a:moveTo>
                  <a:pt x="139696" y="21"/>
                </a:moveTo>
                <a:cubicBezTo>
                  <a:pt x="131759" y="6371"/>
                  <a:pt x="124808" y="14204"/>
                  <a:pt x="115884" y="19071"/>
                </a:cubicBezTo>
                <a:cubicBezTo>
                  <a:pt x="107070" y="23879"/>
                  <a:pt x="96834" y="25421"/>
                  <a:pt x="87309" y="28596"/>
                </a:cubicBezTo>
                <a:cubicBezTo>
                  <a:pt x="60877" y="37407"/>
                  <a:pt x="78008" y="32736"/>
                  <a:pt x="34921" y="38121"/>
                </a:cubicBezTo>
                <a:cubicBezTo>
                  <a:pt x="31746" y="42884"/>
                  <a:pt x="29866" y="48833"/>
                  <a:pt x="25396" y="52409"/>
                </a:cubicBezTo>
                <a:cubicBezTo>
                  <a:pt x="11953" y="63164"/>
                  <a:pt x="-221" y="49617"/>
                  <a:pt x="25396" y="66696"/>
                </a:cubicBezTo>
                <a:cubicBezTo>
                  <a:pt x="41271" y="65109"/>
                  <a:pt x="57340" y="64874"/>
                  <a:pt x="73021" y="61934"/>
                </a:cubicBezTo>
                <a:cubicBezTo>
                  <a:pt x="82889" y="60084"/>
                  <a:pt x="101596" y="52409"/>
                  <a:pt x="101596" y="52409"/>
                </a:cubicBezTo>
                <a:cubicBezTo>
                  <a:pt x="122797" y="54764"/>
                  <a:pt x="149221" y="44567"/>
                  <a:pt x="149221" y="71459"/>
                </a:cubicBezTo>
                <a:cubicBezTo>
                  <a:pt x="149221" y="78004"/>
                  <a:pt x="149429" y="86249"/>
                  <a:pt x="144459" y="90509"/>
                </a:cubicBezTo>
                <a:cubicBezTo>
                  <a:pt x="136836" y="97043"/>
                  <a:pt x="115884" y="100034"/>
                  <a:pt x="115884" y="100034"/>
                </a:cubicBezTo>
                <a:cubicBezTo>
                  <a:pt x="91265" y="136963"/>
                  <a:pt x="100454" y="117749"/>
                  <a:pt x="87309" y="157184"/>
                </a:cubicBezTo>
                <a:cubicBezTo>
                  <a:pt x="83689" y="168044"/>
                  <a:pt x="68259" y="185759"/>
                  <a:pt x="68259" y="185759"/>
                </a:cubicBezTo>
                <a:cubicBezTo>
                  <a:pt x="69846" y="190521"/>
                  <a:pt x="69101" y="196910"/>
                  <a:pt x="73021" y="200046"/>
                </a:cubicBezTo>
                <a:cubicBezTo>
                  <a:pt x="78132" y="204135"/>
                  <a:pt x="90865" y="198376"/>
                  <a:pt x="92071" y="204809"/>
                </a:cubicBezTo>
                <a:cubicBezTo>
                  <a:pt x="104358" y="270338"/>
                  <a:pt x="102986" y="265795"/>
                  <a:pt x="73021" y="285771"/>
                </a:cubicBezTo>
                <a:cubicBezTo>
                  <a:pt x="69846" y="290534"/>
                  <a:pt x="66056" y="294939"/>
                  <a:pt x="63496" y="300059"/>
                </a:cubicBezTo>
                <a:cubicBezTo>
                  <a:pt x="61251" y="304549"/>
                  <a:pt x="62819" y="311428"/>
                  <a:pt x="58734" y="314346"/>
                </a:cubicBezTo>
                <a:cubicBezTo>
                  <a:pt x="50564" y="320182"/>
                  <a:pt x="30159" y="323871"/>
                  <a:pt x="30159" y="323871"/>
                </a:cubicBezTo>
                <a:cubicBezTo>
                  <a:pt x="25396" y="328634"/>
                  <a:pt x="20183" y="332985"/>
                  <a:pt x="15871" y="338159"/>
                </a:cubicBezTo>
                <a:cubicBezTo>
                  <a:pt x="-8168" y="367005"/>
                  <a:pt x="-779" y="392998"/>
                  <a:pt x="11109" y="438171"/>
                </a:cubicBezTo>
                <a:cubicBezTo>
                  <a:pt x="12775" y="444501"/>
                  <a:pt x="23809" y="441346"/>
                  <a:pt x="30159" y="442934"/>
                </a:cubicBezTo>
                <a:cubicBezTo>
                  <a:pt x="61909" y="439759"/>
                  <a:pt x="104001" y="457070"/>
                  <a:pt x="125409" y="433409"/>
                </a:cubicBezTo>
                <a:cubicBezTo>
                  <a:pt x="179065" y="374104"/>
                  <a:pt x="139548" y="346456"/>
                  <a:pt x="106359" y="338159"/>
                </a:cubicBezTo>
                <a:cubicBezTo>
                  <a:pt x="98506" y="336196"/>
                  <a:pt x="90484" y="334984"/>
                  <a:pt x="82546" y="333396"/>
                </a:cubicBezTo>
                <a:cubicBezTo>
                  <a:pt x="79371" y="328634"/>
                  <a:pt x="75346" y="324339"/>
                  <a:pt x="73021" y="319109"/>
                </a:cubicBezTo>
                <a:cubicBezTo>
                  <a:pt x="50349" y="268098"/>
                  <a:pt x="75528" y="308583"/>
                  <a:pt x="53971" y="276246"/>
                </a:cubicBezTo>
                <a:cubicBezTo>
                  <a:pt x="60823" y="187177"/>
                  <a:pt x="37578" y="225920"/>
                  <a:pt x="92071" y="209571"/>
                </a:cubicBezTo>
                <a:cubicBezTo>
                  <a:pt x="97554" y="207926"/>
                  <a:pt x="101596" y="203221"/>
                  <a:pt x="106359" y="200046"/>
                </a:cubicBezTo>
                <a:cubicBezTo>
                  <a:pt x="116415" y="169876"/>
                  <a:pt x="119254" y="167439"/>
                  <a:pt x="106359" y="119084"/>
                </a:cubicBezTo>
                <a:cubicBezTo>
                  <a:pt x="105065" y="114233"/>
                  <a:pt x="96941" y="115539"/>
                  <a:pt x="92071" y="114321"/>
                </a:cubicBezTo>
                <a:cubicBezTo>
                  <a:pt x="84218" y="112358"/>
                  <a:pt x="76196" y="111146"/>
                  <a:pt x="68259" y="109559"/>
                </a:cubicBezTo>
                <a:lnTo>
                  <a:pt x="58734" y="80984"/>
                </a:lnTo>
                <a:lnTo>
                  <a:pt x="53971" y="66696"/>
                </a:lnTo>
                <a:cubicBezTo>
                  <a:pt x="58960" y="-3146"/>
                  <a:pt x="36452" y="21"/>
                  <a:pt x="68259" y="21"/>
                </a:cubicBezTo>
              </a:path>
            </a:pathLst>
          </a:custGeom>
          <a:ln>
            <a:solidFill>
              <a:srgbClr val="00B050"/>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5722" name="Oval 5721"/>
          <p:cNvSpPr/>
          <p:nvPr/>
        </p:nvSpPr>
        <p:spPr bwMode="auto">
          <a:xfrm>
            <a:off x="5092288" y="2486298"/>
            <a:ext cx="365760" cy="365760"/>
          </a:xfrm>
          <a:prstGeom prst="ellipse">
            <a:avLst/>
          </a:prstGeom>
          <a:solidFill>
            <a:srgbClr val="EC3900"/>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grpSp>
        <p:nvGrpSpPr>
          <p:cNvPr id="12" name="Group 11"/>
          <p:cNvGrpSpPr/>
          <p:nvPr/>
        </p:nvGrpSpPr>
        <p:grpSpPr>
          <a:xfrm>
            <a:off x="6962552" y="2486298"/>
            <a:ext cx="809848" cy="2745110"/>
            <a:chOff x="6962552" y="2486298"/>
            <a:chExt cx="809848" cy="2745110"/>
          </a:xfrm>
        </p:grpSpPr>
        <p:sp>
          <p:nvSpPr>
            <p:cNvPr id="9" name="Freeform 8"/>
            <p:cNvSpPr/>
            <p:nvPr/>
          </p:nvSpPr>
          <p:spPr>
            <a:xfrm>
              <a:off x="6962552" y="2845792"/>
              <a:ext cx="758886" cy="2230466"/>
            </a:xfrm>
            <a:custGeom>
              <a:avLst/>
              <a:gdLst>
                <a:gd name="connsiteX0" fmla="*/ 139696 w 151777"/>
                <a:gd name="connsiteY0" fmla="*/ 21 h 446093"/>
                <a:gd name="connsiteX1" fmla="*/ 115884 w 151777"/>
                <a:gd name="connsiteY1" fmla="*/ 19071 h 446093"/>
                <a:gd name="connsiteX2" fmla="*/ 87309 w 151777"/>
                <a:gd name="connsiteY2" fmla="*/ 28596 h 446093"/>
                <a:gd name="connsiteX3" fmla="*/ 34921 w 151777"/>
                <a:gd name="connsiteY3" fmla="*/ 38121 h 446093"/>
                <a:gd name="connsiteX4" fmla="*/ 25396 w 151777"/>
                <a:gd name="connsiteY4" fmla="*/ 52409 h 446093"/>
                <a:gd name="connsiteX5" fmla="*/ 25396 w 151777"/>
                <a:gd name="connsiteY5" fmla="*/ 66696 h 446093"/>
                <a:gd name="connsiteX6" fmla="*/ 73021 w 151777"/>
                <a:gd name="connsiteY6" fmla="*/ 61934 h 446093"/>
                <a:gd name="connsiteX7" fmla="*/ 101596 w 151777"/>
                <a:gd name="connsiteY7" fmla="*/ 52409 h 446093"/>
                <a:gd name="connsiteX8" fmla="*/ 149221 w 151777"/>
                <a:gd name="connsiteY8" fmla="*/ 71459 h 446093"/>
                <a:gd name="connsiteX9" fmla="*/ 144459 w 151777"/>
                <a:gd name="connsiteY9" fmla="*/ 90509 h 446093"/>
                <a:gd name="connsiteX10" fmla="*/ 115884 w 151777"/>
                <a:gd name="connsiteY10" fmla="*/ 100034 h 446093"/>
                <a:gd name="connsiteX11" fmla="*/ 87309 w 151777"/>
                <a:gd name="connsiteY11" fmla="*/ 157184 h 446093"/>
                <a:gd name="connsiteX12" fmla="*/ 68259 w 151777"/>
                <a:gd name="connsiteY12" fmla="*/ 185759 h 446093"/>
                <a:gd name="connsiteX13" fmla="*/ 73021 w 151777"/>
                <a:gd name="connsiteY13" fmla="*/ 200046 h 446093"/>
                <a:gd name="connsiteX14" fmla="*/ 92071 w 151777"/>
                <a:gd name="connsiteY14" fmla="*/ 204809 h 446093"/>
                <a:gd name="connsiteX15" fmla="*/ 73021 w 151777"/>
                <a:gd name="connsiteY15" fmla="*/ 285771 h 446093"/>
                <a:gd name="connsiteX16" fmla="*/ 63496 w 151777"/>
                <a:gd name="connsiteY16" fmla="*/ 300059 h 446093"/>
                <a:gd name="connsiteX17" fmla="*/ 58734 w 151777"/>
                <a:gd name="connsiteY17" fmla="*/ 314346 h 446093"/>
                <a:gd name="connsiteX18" fmla="*/ 30159 w 151777"/>
                <a:gd name="connsiteY18" fmla="*/ 323871 h 446093"/>
                <a:gd name="connsiteX19" fmla="*/ 15871 w 151777"/>
                <a:gd name="connsiteY19" fmla="*/ 338159 h 446093"/>
                <a:gd name="connsiteX20" fmla="*/ 11109 w 151777"/>
                <a:gd name="connsiteY20" fmla="*/ 438171 h 446093"/>
                <a:gd name="connsiteX21" fmla="*/ 30159 w 151777"/>
                <a:gd name="connsiteY21" fmla="*/ 442934 h 446093"/>
                <a:gd name="connsiteX22" fmla="*/ 125409 w 151777"/>
                <a:gd name="connsiteY22" fmla="*/ 433409 h 446093"/>
                <a:gd name="connsiteX23" fmla="*/ 106359 w 151777"/>
                <a:gd name="connsiteY23" fmla="*/ 338159 h 446093"/>
                <a:gd name="connsiteX24" fmla="*/ 82546 w 151777"/>
                <a:gd name="connsiteY24" fmla="*/ 333396 h 446093"/>
                <a:gd name="connsiteX25" fmla="*/ 73021 w 151777"/>
                <a:gd name="connsiteY25" fmla="*/ 319109 h 446093"/>
                <a:gd name="connsiteX26" fmla="*/ 53971 w 151777"/>
                <a:gd name="connsiteY26" fmla="*/ 276246 h 446093"/>
                <a:gd name="connsiteX27" fmla="*/ 92071 w 151777"/>
                <a:gd name="connsiteY27" fmla="*/ 209571 h 446093"/>
                <a:gd name="connsiteX28" fmla="*/ 106359 w 151777"/>
                <a:gd name="connsiteY28" fmla="*/ 200046 h 446093"/>
                <a:gd name="connsiteX29" fmla="*/ 106359 w 151777"/>
                <a:gd name="connsiteY29" fmla="*/ 119084 h 446093"/>
                <a:gd name="connsiteX30" fmla="*/ 92071 w 151777"/>
                <a:gd name="connsiteY30" fmla="*/ 114321 h 446093"/>
                <a:gd name="connsiteX31" fmla="*/ 68259 w 151777"/>
                <a:gd name="connsiteY31" fmla="*/ 109559 h 446093"/>
                <a:gd name="connsiteX32" fmla="*/ 58734 w 151777"/>
                <a:gd name="connsiteY32" fmla="*/ 80984 h 446093"/>
                <a:gd name="connsiteX33" fmla="*/ 53971 w 151777"/>
                <a:gd name="connsiteY33" fmla="*/ 66696 h 446093"/>
                <a:gd name="connsiteX34" fmla="*/ 68259 w 151777"/>
                <a:gd name="connsiteY34" fmla="*/ 21 h 44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51777" h="446093">
                  <a:moveTo>
                    <a:pt x="139696" y="21"/>
                  </a:moveTo>
                  <a:cubicBezTo>
                    <a:pt x="131759" y="6371"/>
                    <a:pt x="124808" y="14204"/>
                    <a:pt x="115884" y="19071"/>
                  </a:cubicBezTo>
                  <a:cubicBezTo>
                    <a:pt x="107070" y="23879"/>
                    <a:pt x="96834" y="25421"/>
                    <a:pt x="87309" y="28596"/>
                  </a:cubicBezTo>
                  <a:cubicBezTo>
                    <a:pt x="60877" y="37407"/>
                    <a:pt x="78008" y="32736"/>
                    <a:pt x="34921" y="38121"/>
                  </a:cubicBezTo>
                  <a:cubicBezTo>
                    <a:pt x="31746" y="42884"/>
                    <a:pt x="29866" y="48833"/>
                    <a:pt x="25396" y="52409"/>
                  </a:cubicBezTo>
                  <a:cubicBezTo>
                    <a:pt x="11953" y="63164"/>
                    <a:pt x="-221" y="49617"/>
                    <a:pt x="25396" y="66696"/>
                  </a:cubicBezTo>
                  <a:cubicBezTo>
                    <a:pt x="41271" y="65109"/>
                    <a:pt x="57340" y="64874"/>
                    <a:pt x="73021" y="61934"/>
                  </a:cubicBezTo>
                  <a:cubicBezTo>
                    <a:pt x="82889" y="60084"/>
                    <a:pt x="101596" y="52409"/>
                    <a:pt x="101596" y="52409"/>
                  </a:cubicBezTo>
                  <a:cubicBezTo>
                    <a:pt x="122797" y="54764"/>
                    <a:pt x="149221" y="44567"/>
                    <a:pt x="149221" y="71459"/>
                  </a:cubicBezTo>
                  <a:cubicBezTo>
                    <a:pt x="149221" y="78004"/>
                    <a:pt x="149429" y="86249"/>
                    <a:pt x="144459" y="90509"/>
                  </a:cubicBezTo>
                  <a:cubicBezTo>
                    <a:pt x="136836" y="97043"/>
                    <a:pt x="115884" y="100034"/>
                    <a:pt x="115884" y="100034"/>
                  </a:cubicBezTo>
                  <a:cubicBezTo>
                    <a:pt x="91265" y="136963"/>
                    <a:pt x="100454" y="117749"/>
                    <a:pt x="87309" y="157184"/>
                  </a:cubicBezTo>
                  <a:cubicBezTo>
                    <a:pt x="83689" y="168044"/>
                    <a:pt x="68259" y="185759"/>
                    <a:pt x="68259" y="185759"/>
                  </a:cubicBezTo>
                  <a:cubicBezTo>
                    <a:pt x="69846" y="190521"/>
                    <a:pt x="69101" y="196910"/>
                    <a:pt x="73021" y="200046"/>
                  </a:cubicBezTo>
                  <a:cubicBezTo>
                    <a:pt x="78132" y="204135"/>
                    <a:pt x="90865" y="198376"/>
                    <a:pt x="92071" y="204809"/>
                  </a:cubicBezTo>
                  <a:cubicBezTo>
                    <a:pt x="104358" y="270338"/>
                    <a:pt x="102986" y="265795"/>
                    <a:pt x="73021" y="285771"/>
                  </a:cubicBezTo>
                  <a:cubicBezTo>
                    <a:pt x="69846" y="290534"/>
                    <a:pt x="66056" y="294939"/>
                    <a:pt x="63496" y="300059"/>
                  </a:cubicBezTo>
                  <a:cubicBezTo>
                    <a:pt x="61251" y="304549"/>
                    <a:pt x="62819" y="311428"/>
                    <a:pt x="58734" y="314346"/>
                  </a:cubicBezTo>
                  <a:cubicBezTo>
                    <a:pt x="50564" y="320182"/>
                    <a:pt x="30159" y="323871"/>
                    <a:pt x="30159" y="323871"/>
                  </a:cubicBezTo>
                  <a:cubicBezTo>
                    <a:pt x="25396" y="328634"/>
                    <a:pt x="20183" y="332985"/>
                    <a:pt x="15871" y="338159"/>
                  </a:cubicBezTo>
                  <a:cubicBezTo>
                    <a:pt x="-8168" y="367005"/>
                    <a:pt x="-779" y="392998"/>
                    <a:pt x="11109" y="438171"/>
                  </a:cubicBezTo>
                  <a:cubicBezTo>
                    <a:pt x="12775" y="444501"/>
                    <a:pt x="23809" y="441346"/>
                    <a:pt x="30159" y="442934"/>
                  </a:cubicBezTo>
                  <a:cubicBezTo>
                    <a:pt x="61909" y="439759"/>
                    <a:pt x="104001" y="457070"/>
                    <a:pt x="125409" y="433409"/>
                  </a:cubicBezTo>
                  <a:cubicBezTo>
                    <a:pt x="179065" y="374104"/>
                    <a:pt x="139548" y="346456"/>
                    <a:pt x="106359" y="338159"/>
                  </a:cubicBezTo>
                  <a:cubicBezTo>
                    <a:pt x="98506" y="336196"/>
                    <a:pt x="90484" y="334984"/>
                    <a:pt x="82546" y="333396"/>
                  </a:cubicBezTo>
                  <a:cubicBezTo>
                    <a:pt x="79371" y="328634"/>
                    <a:pt x="75346" y="324339"/>
                    <a:pt x="73021" y="319109"/>
                  </a:cubicBezTo>
                  <a:cubicBezTo>
                    <a:pt x="50349" y="268098"/>
                    <a:pt x="75528" y="308583"/>
                    <a:pt x="53971" y="276246"/>
                  </a:cubicBezTo>
                  <a:cubicBezTo>
                    <a:pt x="60823" y="187177"/>
                    <a:pt x="37578" y="225920"/>
                    <a:pt x="92071" y="209571"/>
                  </a:cubicBezTo>
                  <a:cubicBezTo>
                    <a:pt x="97554" y="207926"/>
                    <a:pt x="101596" y="203221"/>
                    <a:pt x="106359" y="200046"/>
                  </a:cubicBezTo>
                  <a:cubicBezTo>
                    <a:pt x="116415" y="169876"/>
                    <a:pt x="119254" y="167439"/>
                    <a:pt x="106359" y="119084"/>
                  </a:cubicBezTo>
                  <a:cubicBezTo>
                    <a:pt x="105065" y="114233"/>
                    <a:pt x="96941" y="115539"/>
                    <a:pt x="92071" y="114321"/>
                  </a:cubicBezTo>
                  <a:cubicBezTo>
                    <a:pt x="84218" y="112358"/>
                    <a:pt x="76196" y="111146"/>
                    <a:pt x="68259" y="109559"/>
                  </a:cubicBezTo>
                  <a:lnTo>
                    <a:pt x="58734" y="80984"/>
                  </a:lnTo>
                  <a:lnTo>
                    <a:pt x="53971" y="66696"/>
                  </a:lnTo>
                  <a:cubicBezTo>
                    <a:pt x="58960" y="-3146"/>
                    <a:pt x="36452" y="21"/>
                    <a:pt x="68259" y="21"/>
                  </a:cubicBezTo>
                </a:path>
              </a:pathLst>
            </a:custGeom>
            <a:ln>
              <a:solidFill>
                <a:srgbClr val="00B050"/>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10" name="Oval 9"/>
            <p:cNvSpPr/>
            <p:nvPr/>
          </p:nvSpPr>
          <p:spPr bwMode="auto">
            <a:xfrm>
              <a:off x="7406640" y="2486298"/>
              <a:ext cx="365760" cy="365760"/>
            </a:xfrm>
            <a:prstGeom prst="ellipse">
              <a:avLst/>
            </a:prstGeom>
            <a:solidFill>
              <a:srgbClr val="EC3900"/>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4" name="Rectangle 3"/>
            <p:cNvSpPr/>
            <p:nvPr/>
          </p:nvSpPr>
          <p:spPr bwMode="auto">
            <a:xfrm>
              <a:off x="6962552" y="2845792"/>
              <a:ext cx="428848" cy="278408"/>
            </a:xfrm>
            <a:prstGeom prst="rect">
              <a:avLst/>
            </a:prstGeom>
            <a:solidFill>
              <a:srgbClr val="BBFFDD"/>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14" name="Rectangle 13"/>
            <p:cNvSpPr/>
            <p:nvPr/>
          </p:nvSpPr>
          <p:spPr bwMode="auto">
            <a:xfrm>
              <a:off x="7114952" y="3302992"/>
              <a:ext cx="428848" cy="278408"/>
            </a:xfrm>
            <a:prstGeom prst="rect">
              <a:avLst/>
            </a:prstGeom>
            <a:solidFill>
              <a:srgbClr val="BBFFDD"/>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15" name="Rectangle 14"/>
            <p:cNvSpPr/>
            <p:nvPr/>
          </p:nvSpPr>
          <p:spPr bwMode="auto">
            <a:xfrm>
              <a:off x="7191152" y="3836392"/>
              <a:ext cx="428848" cy="278408"/>
            </a:xfrm>
            <a:prstGeom prst="rect">
              <a:avLst/>
            </a:prstGeom>
            <a:solidFill>
              <a:srgbClr val="BBFFDD"/>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16" name="Rectangle 15"/>
            <p:cNvSpPr/>
            <p:nvPr/>
          </p:nvSpPr>
          <p:spPr bwMode="auto">
            <a:xfrm>
              <a:off x="7086600" y="4369792"/>
              <a:ext cx="428848" cy="278408"/>
            </a:xfrm>
            <a:prstGeom prst="rect">
              <a:avLst/>
            </a:prstGeom>
            <a:solidFill>
              <a:srgbClr val="BBFFDD"/>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17" name="Rectangle 16"/>
            <p:cNvSpPr/>
            <p:nvPr/>
          </p:nvSpPr>
          <p:spPr bwMode="auto">
            <a:xfrm>
              <a:off x="7239000" y="4953000"/>
              <a:ext cx="428848" cy="278408"/>
            </a:xfrm>
            <a:prstGeom prst="rect">
              <a:avLst/>
            </a:prstGeom>
            <a:solidFill>
              <a:srgbClr val="BBFFDD"/>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grpSp>
      <p:cxnSp>
        <p:nvCxnSpPr>
          <p:cNvPr id="11" name="Straight Arrow Connector 10"/>
          <p:cNvCxnSpPr/>
          <p:nvPr/>
        </p:nvCxnSpPr>
        <p:spPr bwMode="auto">
          <a:xfrm>
            <a:off x="5638800" y="3842658"/>
            <a:ext cx="1219200" cy="0"/>
          </a:xfrm>
          <a:prstGeom prst="straightConnector1">
            <a:avLst/>
          </a:prstGeom>
          <a:solidFill>
            <a:schemeClr val="accent1"/>
          </a:solidFill>
          <a:ln w="7620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58529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1686" y="152400"/>
            <a:ext cx="8853714" cy="769441"/>
          </a:xfrm>
          <a:prstGeom prst="rect">
            <a:avLst/>
          </a:prstGeom>
          <a:noFill/>
        </p:spPr>
        <p:txBody>
          <a:bodyPr wrap="square" rtlCol="0">
            <a:spAutoFit/>
          </a:bodyPr>
          <a:lstStyle/>
          <a:p>
            <a:pPr algn="ctr"/>
            <a:r>
              <a:rPr lang="en-US" sz="4400" b="1" i="0" dirty="0" smtClean="0"/>
              <a:t>Translation per Crick (1950’s)</a:t>
            </a:r>
            <a:endParaRPr lang="en-US" sz="4400" i="0" dirty="0"/>
          </a:p>
        </p:txBody>
      </p:sp>
      <p:sp>
        <p:nvSpPr>
          <p:cNvPr id="7" name="TextBox 6"/>
          <p:cNvSpPr txBox="1"/>
          <p:nvPr/>
        </p:nvSpPr>
        <p:spPr>
          <a:xfrm>
            <a:off x="838200" y="1219200"/>
            <a:ext cx="7315200" cy="523220"/>
          </a:xfrm>
          <a:prstGeom prst="rect">
            <a:avLst/>
          </a:prstGeom>
          <a:noFill/>
        </p:spPr>
        <p:txBody>
          <a:bodyPr wrap="square" rtlCol="0">
            <a:spAutoFit/>
          </a:bodyPr>
          <a:lstStyle/>
          <a:p>
            <a:pPr>
              <a:buFont typeface="Arial" pitchFamily="34" charset="0"/>
              <a:buChar char="•"/>
            </a:pPr>
            <a:r>
              <a:rPr lang="en-US" sz="2800" b="0" i="0" dirty="0" smtClean="0"/>
              <a:t> </a:t>
            </a:r>
            <a:r>
              <a:rPr lang="en-US" sz="2800" b="0" i="0" dirty="0" err="1" smtClean="0"/>
              <a:t>Ribosomes</a:t>
            </a:r>
            <a:r>
              <a:rPr lang="en-US" sz="2800" b="0" i="0" dirty="0" smtClean="0"/>
              <a:t> are RNA + protein</a:t>
            </a:r>
            <a:endParaRPr lang="en-US" sz="2800" b="0" i="0" dirty="0"/>
          </a:p>
        </p:txBody>
      </p:sp>
      <p:sp>
        <p:nvSpPr>
          <p:cNvPr id="8" name="TextBox 7"/>
          <p:cNvSpPr txBox="1"/>
          <p:nvPr/>
        </p:nvSpPr>
        <p:spPr>
          <a:xfrm>
            <a:off x="838200" y="1762780"/>
            <a:ext cx="7315200" cy="523220"/>
          </a:xfrm>
          <a:prstGeom prst="rect">
            <a:avLst/>
          </a:prstGeom>
          <a:noFill/>
        </p:spPr>
        <p:txBody>
          <a:bodyPr wrap="square" rtlCol="0">
            <a:spAutoFit/>
          </a:bodyPr>
          <a:lstStyle/>
          <a:p>
            <a:pPr>
              <a:buFont typeface="Arial" pitchFamily="34" charset="0"/>
              <a:buChar char="•"/>
            </a:pPr>
            <a:r>
              <a:rPr lang="en-US" sz="2800" b="0" i="0" dirty="0" smtClean="0"/>
              <a:t> Viruses (some) are RNA + protein</a:t>
            </a:r>
            <a:endParaRPr lang="en-US" sz="2800" b="0" i="0" dirty="0"/>
          </a:p>
        </p:txBody>
      </p:sp>
      <p:sp>
        <p:nvSpPr>
          <p:cNvPr id="9" name="TextBox 8"/>
          <p:cNvSpPr txBox="1"/>
          <p:nvPr/>
        </p:nvSpPr>
        <p:spPr>
          <a:xfrm>
            <a:off x="838200" y="2257676"/>
            <a:ext cx="7315200" cy="523220"/>
          </a:xfrm>
          <a:prstGeom prst="rect">
            <a:avLst/>
          </a:prstGeom>
          <a:noFill/>
        </p:spPr>
        <p:txBody>
          <a:bodyPr wrap="square" rtlCol="0">
            <a:spAutoFit/>
          </a:bodyPr>
          <a:lstStyle/>
          <a:p>
            <a:pPr>
              <a:buFont typeface="Arial" pitchFamily="34" charset="0"/>
              <a:buChar char="•"/>
            </a:pPr>
            <a:r>
              <a:rPr lang="en-US" sz="2800" b="0" i="0" dirty="0" smtClean="0"/>
              <a:t> </a:t>
            </a:r>
            <a:r>
              <a:rPr lang="en-US" sz="2800" b="0" i="0" dirty="0" err="1" smtClean="0"/>
              <a:t>Ribosomes</a:t>
            </a:r>
            <a:r>
              <a:rPr lang="en-US" sz="2800" b="0" i="0" dirty="0" smtClean="0"/>
              <a:t> are viruses</a:t>
            </a:r>
            <a:endParaRPr lang="en-US" sz="2800" b="0" i="0" dirty="0"/>
          </a:p>
        </p:txBody>
      </p:sp>
      <p:sp>
        <p:nvSpPr>
          <p:cNvPr id="2" name="TextBox 1"/>
          <p:cNvSpPr txBox="1"/>
          <p:nvPr/>
        </p:nvSpPr>
        <p:spPr>
          <a:xfrm>
            <a:off x="2895600" y="4033432"/>
            <a:ext cx="1398588" cy="1446550"/>
          </a:xfrm>
          <a:prstGeom prst="rect">
            <a:avLst/>
          </a:prstGeom>
          <a:noFill/>
        </p:spPr>
        <p:txBody>
          <a:bodyPr wrap="square" rtlCol="0">
            <a:spAutoFit/>
          </a:bodyPr>
          <a:lstStyle/>
          <a:p>
            <a:pPr algn="ctr"/>
            <a:r>
              <a:rPr lang="en-US" sz="8800" dirty="0" smtClean="0"/>
              <a:t>=</a:t>
            </a:r>
            <a:endParaRPr lang="en-US" sz="8800" dirty="0"/>
          </a:p>
        </p:txBody>
      </p:sp>
      <p:grpSp>
        <p:nvGrpSpPr>
          <p:cNvPr id="154" name="Group 153"/>
          <p:cNvGrpSpPr/>
          <p:nvPr/>
        </p:nvGrpSpPr>
        <p:grpSpPr>
          <a:xfrm>
            <a:off x="1524000" y="3943828"/>
            <a:ext cx="1086202" cy="1679914"/>
            <a:chOff x="2133600" y="4187486"/>
            <a:chExt cx="1086202" cy="1679914"/>
          </a:xfrm>
        </p:grpSpPr>
        <p:grpSp>
          <p:nvGrpSpPr>
            <p:cNvPr id="48" name="Group 38"/>
            <p:cNvGrpSpPr>
              <a:grpSpLocks/>
            </p:cNvGrpSpPr>
            <p:nvPr/>
          </p:nvGrpSpPr>
          <p:grpSpPr bwMode="auto">
            <a:xfrm rot="16200000">
              <a:off x="2196333" y="4878701"/>
              <a:ext cx="907944" cy="187845"/>
              <a:chOff x="432" y="3252"/>
              <a:chExt cx="1878" cy="120"/>
            </a:xfrm>
          </p:grpSpPr>
          <p:grpSp>
            <p:nvGrpSpPr>
              <p:cNvPr id="70" name="Group 39"/>
              <p:cNvGrpSpPr>
                <a:grpSpLocks/>
              </p:cNvGrpSpPr>
              <p:nvPr/>
            </p:nvGrpSpPr>
            <p:grpSpPr bwMode="auto">
              <a:xfrm>
                <a:off x="432" y="3253"/>
                <a:ext cx="474" cy="118"/>
                <a:chOff x="432" y="3253"/>
                <a:chExt cx="474" cy="118"/>
              </a:xfrm>
            </p:grpSpPr>
            <p:sp>
              <p:nvSpPr>
                <p:cNvPr id="80" name="Freeform 40"/>
                <p:cNvSpPr>
                  <a:spLocks/>
                </p:cNvSpPr>
                <p:nvPr/>
              </p:nvSpPr>
              <p:spPr bwMode="auto">
                <a:xfrm>
                  <a:off x="432" y="3253"/>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81" name="Freeform 41"/>
                <p:cNvSpPr>
                  <a:spLocks/>
                </p:cNvSpPr>
                <p:nvPr/>
              </p:nvSpPr>
              <p:spPr bwMode="auto">
                <a:xfrm flipV="1">
                  <a:off x="666" y="3312"/>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grpSp>
          <p:grpSp>
            <p:nvGrpSpPr>
              <p:cNvPr id="71" name="Group 42"/>
              <p:cNvGrpSpPr>
                <a:grpSpLocks/>
              </p:cNvGrpSpPr>
              <p:nvPr/>
            </p:nvGrpSpPr>
            <p:grpSpPr bwMode="auto">
              <a:xfrm>
                <a:off x="900" y="3252"/>
                <a:ext cx="474" cy="118"/>
                <a:chOff x="432" y="3253"/>
                <a:chExt cx="474" cy="118"/>
              </a:xfrm>
            </p:grpSpPr>
            <p:sp>
              <p:nvSpPr>
                <p:cNvPr id="78" name="Freeform 43"/>
                <p:cNvSpPr>
                  <a:spLocks/>
                </p:cNvSpPr>
                <p:nvPr/>
              </p:nvSpPr>
              <p:spPr bwMode="auto">
                <a:xfrm>
                  <a:off x="432" y="3253"/>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79" name="Freeform 44"/>
                <p:cNvSpPr>
                  <a:spLocks/>
                </p:cNvSpPr>
                <p:nvPr/>
              </p:nvSpPr>
              <p:spPr bwMode="auto">
                <a:xfrm flipV="1">
                  <a:off x="666" y="3312"/>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grpSp>
          <p:grpSp>
            <p:nvGrpSpPr>
              <p:cNvPr id="72" name="Group 45"/>
              <p:cNvGrpSpPr>
                <a:grpSpLocks/>
              </p:cNvGrpSpPr>
              <p:nvPr/>
            </p:nvGrpSpPr>
            <p:grpSpPr bwMode="auto">
              <a:xfrm>
                <a:off x="1368" y="3254"/>
                <a:ext cx="474" cy="118"/>
                <a:chOff x="432" y="3253"/>
                <a:chExt cx="474" cy="118"/>
              </a:xfrm>
            </p:grpSpPr>
            <p:sp>
              <p:nvSpPr>
                <p:cNvPr id="76" name="Freeform 46"/>
                <p:cNvSpPr>
                  <a:spLocks/>
                </p:cNvSpPr>
                <p:nvPr/>
              </p:nvSpPr>
              <p:spPr bwMode="auto">
                <a:xfrm>
                  <a:off x="432" y="3253"/>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77" name="Freeform 47"/>
                <p:cNvSpPr>
                  <a:spLocks/>
                </p:cNvSpPr>
                <p:nvPr/>
              </p:nvSpPr>
              <p:spPr bwMode="auto">
                <a:xfrm flipV="1">
                  <a:off x="666" y="3312"/>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grpSp>
          <p:grpSp>
            <p:nvGrpSpPr>
              <p:cNvPr id="73" name="Group 48"/>
              <p:cNvGrpSpPr>
                <a:grpSpLocks/>
              </p:cNvGrpSpPr>
              <p:nvPr/>
            </p:nvGrpSpPr>
            <p:grpSpPr bwMode="auto">
              <a:xfrm>
                <a:off x="1836" y="3253"/>
                <a:ext cx="474" cy="118"/>
                <a:chOff x="432" y="3253"/>
                <a:chExt cx="474" cy="118"/>
              </a:xfrm>
            </p:grpSpPr>
            <p:sp>
              <p:nvSpPr>
                <p:cNvPr id="74" name="Freeform 49"/>
                <p:cNvSpPr>
                  <a:spLocks/>
                </p:cNvSpPr>
                <p:nvPr/>
              </p:nvSpPr>
              <p:spPr bwMode="auto">
                <a:xfrm>
                  <a:off x="432" y="3253"/>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75" name="Freeform 50"/>
                <p:cNvSpPr>
                  <a:spLocks/>
                </p:cNvSpPr>
                <p:nvPr/>
              </p:nvSpPr>
              <p:spPr bwMode="auto">
                <a:xfrm flipV="1">
                  <a:off x="666" y="3312"/>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grpSp>
        </p:grpSp>
        <p:sp>
          <p:nvSpPr>
            <p:cNvPr id="49" name="Oval 94" descr="5%"/>
            <p:cNvSpPr>
              <a:spLocks noChangeArrowheads="1"/>
            </p:cNvSpPr>
            <p:nvPr/>
          </p:nvSpPr>
          <p:spPr bwMode="auto">
            <a:xfrm rot="20054170">
              <a:off x="2149934" y="4187486"/>
              <a:ext cx="392013" cy="210537"/>
            </a:xfrm>
            <a:prstGeom prst="ellipse">
              <a:avLst/>
            </a:prstGeom>
            <a:pattFill prst="pct5">
              <a:fgClr>
                <a:srgbClr val="000000">
                  <a:alpha val="50195"/>
                </a:srgbClr>
              </a:fgClr>
              <a:bgClr>
                <a:schemeClr val="bg1">
                  <a:alpha val="50195"/>
                </a:schemeClr>
              </a:bgClr>
            </a:pattFill>
            <a:ln w="9525">
              <a:solidFill>
                <a:schemeClr val="tx1"/>
              </a:solidFill>
              <a:round/>
              <a:headEnd/>
              <a:tailEnd/>
            </a:ln>
            <a:effectLst/>
          </p:spPr>
          <p:txBody>
            <a:bodyPr wrap="none" anchor="ctr"/>
            <a:lstStyle/>
            <a:p>
              <a:endParaRPr lang="en-US" altLang="en-US"/>
            </a:p>
          </p:txBody>
        </p:sp>
        <p:sp>
          <p:nvSpPr>
            <p:cNvPr id="51" name="Oval 96" descr="5%"/>
            <p:cNvSpPr>
              <a:spLocks noChangeArrowheads="1"/>
            </p:cNvSpPr>
            <p:nvPr/>
          </p:nvSpPr>
          <p:spPr bwMode="auto">
            <a:xfrm rot="20054170">
              <a:off x="2827789" y="4244508"/>
              <a:ext cx="392013" cy="210537"/>
            </a:xfrm>
            <a:prstGeom prst="ellipse">
              <a:avLst/>
            </a:prstGeom>
            <a:pattFill prst="pct5">
              <a:fgClr>
                <a:srgbClr val="000000">
                  <a:alpha val="50195"/>
                </a:srgbClr>
              </a:fgClr>
              <a:bgClr>
                <a:schemeClr val="bg1">
                  <a:alpha val="50195"/>
                </a:schemeClr>
              </a:bgClr>
            </a:pattFill>
            <a:ln w="9525">
              <a:solidFill>
                <a:schemeClr val="tx1"/>
              </a:solidFill>
              <a:round/>
              <a:headEnd/>
              <a:tailEnd/>
            </a:ln>
            <a:effectLst/>
          </p:spPr>
          <p:txBody>
            <a:bodyPr wrap="none" anchor="ctr"/>
            <a:lstStyle/>
            <a:p>
              <a:endParaRPr lang="en-US" altLang="en-US"/>
            </a:p>
          </p:txBody>
        </p:sp>
        <p:sp>
          <p:nvSpPr>
            <p:cNvPr id="52" name="Oval 98" descr="5%"/>
            <p:cNvSpPr>
              <a:spLocks noChangeArrowheads="1"/>
            </p:cNvSpPr>
            <p:nvPr/>
          </p:nvSpPr>
          <p:spPr bwMode="auto">
            <a:xfrm rot="20054170">
              <a:off x="2145852" y="4419956"/>
              <a:ext cx="392013" cy="210537"/>
            </a:xfrm>
            <a:prstGeom prst="ellipse">
              <a:avLst/>
            </a:prstGeom>
            <a:pattFill prst="pct5">
              <a:fgClr>
                <a:srgbClr val="000000">
                  <a:alpha val="50195"/>
                </a:srgbClr>
              </a:fgClr>
              <a:bgClr>
                <a:schemeClr val="bg1">
                  <a:alpha val="50195"/>
                </a:schemeClr>
              </a:bgClr>
            </a:pattFill>
            <a:ln w="9525">
              <a:solidFill>
                <a:schemeClr val="tx1"/>
              </a:solidFill>
              <a:round/>
              <a:headEnd/>
              <a:tailEnd/>
            </a:ln>
            <a:effectLst/>
          </p:spPr>
          <p:txBody>
            <a:bodyPr wrap="none" anchor="ctr"/>
            <a:lstStyle/>
            <a:p>
              <a:endParaRPr lang="en-US" altLang="en-US"/>
            </a:p>
          </p:txBody>
        </p:sp>
        <p:sp>
          <p:nvSpPr>
            <p:cNvPr id="54" name="Oval 100" descr="5%"/>
            <p:cNvSpPr>
              <a:spLocks noChangeArrowheads="1"/>
            </p:cNvSpPr>
            <p:nvPr/>
          </p:nvSpPr>
          <p:spPr bwMode="auto">
            <a:xfrm rot="20054170">
              <a:off x="2827789" y="4476975"/>
              <a:ext cx="392013" cy="210537"/>
            </a:xfrm>
            <a:prstGeom prst="ellipse">
              <a:avLst/>
            </a:prstGeom>
            <a:pattFill prst="pct5">
              <a:fgClr>
                <a:srgbClr val="000000">
                  <a:alpha val="50195"/>
                </a:srgbClr>
              </a:fgClr>
              <a:bgClr>
                <a:schemeClr val="bg1">
                  <a:alpha val="50195"/>
                </a:schemeClr>
              </a:bgClr>
            </a:pattFill>
            <a:ln w="9525">
              <a:solidFill>
                <a:schemeClr val="tx1"/>
              </a:solidFill>
              <a:round/>
              <a:headEnd/>
              <a:tailEnd/>
            </a:ln>
            <a:effectLst/>
          </p:spPr>
          <p:txBody>
            <a:bodyPr wrap="none" anchor="ctr"/>
            <a:lstStyle/>
            <a:p>
              <a:endParaRPr lang="en-US" altLang="en-US"/>
            </a:p>
          </p:txBody>
        </p:sp>
        <p:sp>
          <p:nvSpPr>
            <p:cNvPr id="55" name="Oval 102" descr="5%"/>
            <p:cNvSpPr>
              <a:spLocks noChangeArrowheads="1"/>
            </p:cNvSpPr>
            <p:nvPr/>
          </p:nvSpPr>
          <p:spPr bwMode="auto">
            <a:xfrm rot="20054170">
              <a:off x="2145852" y="4656810"/>
              <a:ext cx="392013" cy="210537"/>
            </a:xfrm>
            <a:prstGeom prst="ellipse">
              <a:avLst/>
            </a:prstGeom>
            <a:pattFill prst="pct5">
              <a:fgClr>
                <a:srgbClr val="000000">
                  <a:alpha val="50195"/>
                </a:srgbClr>
              </a:fgClr>
              <a:bgClr>
                <a:schemeClr val="bg1">
                  <a:alpha val="50195"/>
                </a:schemeClr>
              </a:bgClr>
            </a:pattFill>
            <a:ln w="9525">
              <a:solidFill>
                <a:schemeClr val="tx1"/>
              </a:solidFill>
              <a:round/>
              <a:headEnd/>
              <a:tailEnd/>
            </a:ln>
            <a:effectLst/>
          </p:spPr>
          <p:txBody>
            <a:bodyPr wrap="none" anchor="ctr"/>
            <a:lstStyle/>
            <a:p>
              <a:endParaRPr lang="en-US" altLang="en-US"/>
            </a:p>
          </p:txBody>
        </p:sp>
        <p:sp>
          <p:nvSpPr>
            <p:cNvPr id="57" name="Oval 104" descr="5%"/>
            <p:cNvSpPr>
              <a:spLocks noChangeArrowheads="1"/>
            </p:cNvSpPr>
            <p:nvPr/>
          </p:nvSpPr>
          <p:spPr bwMode="auto">
            <a:xfrm rot="20054170">
              <a:off x="2823707" y="4713829"/>
              <a:ext cx="392013" cy="210537"/>
            </a:xfrm>
            <a:prstGeom prst="ellipse">
              <a:avLst/>
            </a:prstGeom>
            <a:pattFill prst="pct5">
              <a:fgClr>
                <a:srgbClr val="000000">
                  <a:alpha val="50195"/>
                </a:srgbClr>
              </a:fgClr>
              <a:bgClr>
                <a:schemeClr val="bg1">
                  <a:alpha val="50195"/>
                </a:schemeClr>
              </a:bgClr>
            </a:pattFill>
            <a:ln w="9525">
              <a:solidFill>
                <a:schemeClr val="tx1"/>
              </a:solidFill>
              <a:round/>
              <a:headEnd/>
              <a:tailEnd/>
            </a:ln>
            <a:effectLst/>
          </p:spPr>
          <p:txBody>
            <a:bodyPr wrap="none" anchor="ctr"/>
            <a:lstStyle/>
            <a:p>
              <a:endParaRPr lang="en-US" altLang="en-US"/>
            </a:p>
          </p:txBody>
        </p:sp>
        <p:sp>
          <p:nvSpPr>
            <p:cNvPr id="58" name="Oval 106" descr="5%"/>
            <p:cNvSpPr>
              <a:spLocks noChangeArrowheads="1"/>
            </p:cNvSpPr>
            <p:nvPr/>
          </p:nvSpPr>
          <p:spPr bwMode="auto">
            <a:xfrm rot="20054170">
              <a:off x="2141767" y="4893665"/>
              <a:ext cx="392013" cy="210537"/>
            </a:xfrm>
            <a:prstGeom prst="ellipse">
              <a:avLst/>
            </a:prstGeom>
            <a:pattFill prst="pct5">
              <a:fgClr>
                <a:srgbClr val="000000">
                  <a:alpha val="50195"/>
                </a:srgbClr>
              </a:fgClr>
              <a:bgClr>
                <a:schemeClr val="bg1">
                  <a:alpha val="50195"/>
                </a:schemeClr>
              </a:bgClr>
            </a:pattFill>
            <a:ln w="9525">
              <a:solidFill>
                <a:schemeClr val="tx1"/>
              </a:solidFill>
              <a:round/>
              <a:headEnd/>
              <a:tailEnd/>
            </a:ln>
            <a:effectLst/>
          </p:spPr>
          <p:txBody>
            <a:bodyPr wrap="none" anchor="ctr"/>
            <a:lstStyle/>
            <a:p>
              <a:endParaRPr lang="en-US" altLang="en-US"/>
            </a:p>
          </p:txBody>
        </p:sp>
        <p:sp>
          <p:nvSpPr>
            <p:cNvPr id="59" name="Oval 107" descr="5%"/>
            <p:cNvSpPr>
              <a:spLocks noChangeArrowheads="1"/>
            </p:cNvSpPr>
            <p:nvPr/>
          </p:nvSpPr>
          <p:spPr bwMode="auto">
            <a:xfrm rot="20054170">
              <a:off x="2480696" y="4919982"/>
              <a:ext cx="392013" cy="210537"/>
            </a:xfrm>
            <a:prstGeom prst="ellipse">
              <a:avLst/>
            </a:prstGeom>
            <a:pattFill prst="pct5">
              <a:fgClr>
                <a:srgbClr val="000000">
                  <a:alpha val="50195"/>
                </a:srgbClr>
              </a:fgClr>
              <a:bgClr>
                <a:schemeClr val="bg1">
                  <a:alpha val="50195"/>
                </a:schemeClr>
              </a:bgClr>
            </a:pattFill>
            <a:ln w="9525">
              <a:solidFill>
                <a:schemeClr val="tx1"/>
              </a:solidFill>
              <a:round/>
              <a:headEnd/>
              <a:tailEnd/>
            </a:ln>
            <a:effectLst/>
          </p:spPr>
          <p:txBody>
            <a:bodyPr wrap="none" anchor="ctr"/>
            <a:lstStyle/>
            <a:p>
              <a:endParaRPr lang="en-US" altLang="en-US"/>
            </a:p>
          </p:txBody>
        </p:sp>
        <p:sp>
          <p:nvSpPr>
            <p:cNvPr id="60" name="Oval 108" descr="5%"/>
            <p:cNvSpPr>
              <a:spLocks noChangeArrowheads="1"/>
            </p:cNvSpPr>
            <p:nvPr/>
          </p:nvSpPr>
          <p:spPr bwMode="auto">
            <a:xfrm rot="20054170">
              <a:off x="2819622" y="4950684"/>
              <a:ext cx="392013" cy="210537"/>
            </a:xfrm>
            <a:prstGeom prst="ellipse">
              <a:avLst/>
            </a:prstGeom>
            <a:pattFill prst="pct5">
              <a:fgClr>
                <a:srgbClr val="000000">
                  <a:alpha val="50195"/>
                </a:srgbClr>
              </a:fgClr>
              <a:bgClr>
                <a:schemeClr val="bg1">
                  <a:alpha val="50195"/>
                </a:schemeClr>
              </a:bgClr>
            </a:pattFill>
            <a:ln w="9525">
              <a:solidFill>
                <a:schemeClr val="tx1"/>
              </a:solidFill>
              <a:round/>
              <a:headEnd/>
              <a:tailEnd/>
            </a:ln>
            <a:effectLst/>
          </p:spPr>
          <p:txBody>
            <a:bodyPr wrap="none" anchor="ctr"/>
            <a:lstStyle/>
            <a:p>
              <a:endParaRPr lang="en-US" altLang="en-US"/>
            </a:p>
          </p:txBody>
        </p:sp>
        <p:sp>
          <p:nvSpPr>
            <p:cNvPr id="61" name="Oval 110" descr="5%"/>
            <p:cNvSpPr>
              <a:spLocks noChangeArrowheads="1"/>
            </p:cNvSpPr>
            <p:nvPr/>
          </p:nvSpPr>
          <p:spPr bwMode="auto">
            <a:xfrm rot="20054170">
              <a:off x="2137685" y="5126132"/>
              <a:ext cx="392013" cy="210537"/>
            </a:xfrm>
            <a:prstGeom prst="ellipse">
              <a:avLst/>
            </a:prstGeom>
            <a:pattFill prst="pct5">
              <a:fgClr>
                <a:srgbClr val="000000">
                  <a:alpha val="50195"/>
                </a:srgbClr>
              </a:fgClr>
              <a:bgClr>
                <a:schemeClr val="bg1">
                  <a:alpha val="50195"/>
                </a:schemeClr>
              </a:bgClr>
            </a:pattFill>
            <a:ln w="9525">
              <a:solidFill>
                <a:schemeClr val="tx1"/>
              </a:solidFill>
              <a:round/>
              <a:headEnd/>
              <a:tailEnd/>
            </a:ln>
            <a:effectLst/>
          </p:spPr>
          <p:txBody>
            <a:bodyPr wrap="none" anchor="ctr"/>
            <a:lstStyle/>
            <a:p>
              <a:endParaRPr lang="en-US" altLang="en-US"/>
            </a:p>
          </p:txBody>
        </p:sp>
        <p:sp>
          <p:nvSpPr>
            <p:cNvPr id="62" name="Oval 111" descr="5%"/>
            <p:cNvSpPr>
              <a:spLocks noChangeArrowheads="1"/>
            </p:cNvSpPr>
            <p:nvPr/>
          </p:nvSpPr>
          <p:spPr bwMode="auto">
            <a:xfrm rot="20054170">
              <a:off x="2476611" y="5156836"/>
              <a:ext cx="392013" cy="210537"/>
            </a:xfrm>
            <a:prstGeom prst="ellipse">
              <a:avLst/>
            </a:prstGeom>
            <a:pattFill prst="pct5">
              <a:fgClr>
                <a:srgbClr val="000000">
                  <a:alpha val="50195"/>
                </a:srgbClr>
              </a:fgClr>
              <a:bgClr>
                <a:schemeClr val="bg1">
                  <a:alpha val="50195"/>
                </a:schemeClr>
              </a:bgClr>
            </a:pattFill>
            <a:ln w="9525">
              <a:solidFill>
                <a:schemeClr val="tx1"/>
              </a:solidFill>
              <a:round/>
              <a:headEnd/>
              <a:tailEnd/>
            </a:ln>
            <a:effectLst/>
          </p:spPr>
          <p:txBody>
            <a:bodyPr wrap="none" anchor="ctr"/>
            <a:lstStyle/>
            <a:p>
              <a:endParaRPr lang="en-US" altLang="en-US"/>
            </a:p>
          </p:txBody>
        </p:sp>
        <p:sp>
          <p:nvSpPr>
            <p:cNvPr id="63" name="Oval 112" descr="5%"/>
            <p:cNvSpPr>
              <a:spLocks noChangeArrowheads="1"/>
            </p:cNvSpPr>
            <p:nvPr/>
          </p:nvSpPr>
          <p:spPr bwMode="auto">
            <a:xfrm rot="20054170">
              <a:off x="2815540" y="5183154"/>
              <a:ext cx="392013" cy="210537"/>
            </a:xfrm>
            <a:prstGeom prst="ellipse">
              <a:avLst/>
            </a:prstGeom>
            <a:pattFill prst="pct5">
              <a:fgClr>
                <a:srgbClr val="000000">
                  <a:alpha val="50195"/>
                </a:srgbClr>
              </a:fgClr>
              <a:bgClr>
                <a:schemeClr val="bg1">
                  <a:alpha val="50195"/>
                </a:schemeClr>
              </a:bgClr>
            </a:pattFill>
            <a:ln w="9525">
              <a:solidFill>
                <a:schemeClr val="tx1"/>
              </a:solidFill>
              <a:round/>
              <a:headEnd/>
              <a:tailEnd/>
            </a:ln>
            <a:effectLst/>
          </p:spPr>
          <p:txBody>
            <a:bodyPr wrap="none" anchor="ctr"/>
            <a:lstStyle/>
            <a:p>
              <a:endParaRPr lang="en-US" altLang="en-US"/>
            </a:p>
          </p:txBody>
        </p:sp>
        <p:sp>
          <p:nvSpPr>
            <p:cNvPr id="64" name="Oval 114" descr="5%"/>
            <p:cNvSpPr>
              <a:spLocks noChangeArrowheads="1"/>
            </p:cNvSpPr>
            <p:nvPr/>
          </p:nvSpPr>
          <p:spPr bwMode="auto">
            <a:xfrm rot="20054170">
              <a:off x="2133600" y="5362986"/>
              <a:ext cx="392013" cy="210537"/>
            </a:xfrm>
            <a:prstGeom prst="ellipse">
              <a:avLst/>
            </a:prstGeom>
            <a:pattFill prst="pct5">
              <a:fgClr>
                <a:srgbClr val="000000">
                  <a:alpha val="50195"/>
                </a:srgbClr>
              </a:fgClr>
              <a:bgClr>
                <a:schemeClr val="bg1">
                  <a:alpha val="50195"/>
                </a:schemeClr>
              </a:bgClr>
            </a:pattFill>
            <a:ln w="9525">
              <a:solidFill>
                <a:schemeClr val="tx1"/>
              </a:solidFill>
              <a:round/>
              <a:headEnd/>
              <a:tailEnd/>
            </a:ln>
            <a:effectLst/>
          </p:spPr>
          <p:txBody>
            <a:bodyPr wrap="none" anchor="ctr"/>
            <a:lstStyle/>
            <a:p>
              <a:endParaRPr lang="en-US" altLang="en-US"/>
            </a:p>
          </p:txBody>
        </p:sp>
        <p:sp>
          <p:nvSpPr>
            <p:cNvPr id="65" name="Oval 115" descr="5%"/>
            <p:cNvSpPr>
              <a:spLocks noChangeArrowheads="1"/>
            </p:cNvSpPr>
            <p:nvPr/>
          </p:nvSpPr>
          <p:spPr bwMode="auto">
            <a:xfrm rot="20054170">
              <a:off x="2472529" y="5389303"/>
              <a:ext cx="392013" cy="210537"/>
            </a:xfrm>
            <a:prstGeom prst="ellipse">
              <a:avLst/>
            </a:prstGeom>
            <a:pattFill prst="pct5">
              <a:fgClr>
                <a:srgbClr val="000000">
                  <a:alpha val="50195"/>
                </a:srgbClr>
              </a:fgClr>
              <a:bgClr>
                <a:schemeClr val="bg1">
                  <a:alpha val="50195"/>
                </a:schemeClr>
              </a:bgClr>
            </a:pattFill>
            <a:ln w="9525">
              <a:solidFill>
                <a:schemeClr val="tx1"/>
              </a:solidFill>
              <a:round/>
              <a:headEnd/>
              <a:tailEnd/>
            </a:ln>
            <a:effectLst/>
          </p:spPr>
          <p:txBody>
            <a:bodyPr wrap="none" anchor="ctr"/>
            <a:lstStyle/>
            <a:p>
              <a:endParaRPr lang="en-US" altLang="en-US"/>
            </a:p>
          </p:txBody>
        </p:sp>
        <p:sp>
          <p:nvSpPr>
            <p:cNvPr id="66" name="Oval 116" descr="5%"/>
            <p:cNvSpPr>
              <a:spLocks noChangeArrowheads="1"/>
            </p:cNvSpPr>
            <p:nvPr/>
          </p:nvSpPr>
          <p:spPr bwMode="auto">
            <a:xfrm rot="20054170">
              <a:off x="2815540" y="5420008"/>
              <a:ext cx="392013" cy="210537"/>
            </a:xfrm>
            <a:prstGeom prst="ellipse">
              <a:avLst/>
            </a:prstGeom>
            <a:pattFill prst="pct5">
              <a:fgClr>
                <a:srgbClr val="000000">
                  <a:alpha val="50195"/>
                </a:srgbClr>
              </a:fgClr>
              <a:bgClr>
                <a:schemeClr val="bg1">
                  <a:alpha val="50195"/>
                </a:schemeClr>
              </a:bgClr>
            </a:pattFill>
            <a:ln w="9525">
              <a:solidFill>
                <a:schemeClr val="tx1"/>
              </a:solidFill>
              <a:round/>
              <a:headEnd/>
              <a:tailEnd/>
            </a:ln>
            <a:effectLst/>
          </p:spPr>
          <p:txBody>
            <a:bodyPr wrap="none" anchor="ctr"/>
            <a:lstStyle/>
            <a:p>
              <a:endParaRPr lang="en-US" altLang="en-US"/>
            </a:p>
          </p:txBody>
        </p:sp>
        <p:sp>
          <p:nvSpPr>
            <p:cNvPr id="67" name="Oval 118" descr="5%"/>
            <p:cNvSpPr>
              <a:spLocks noChangeArrowheads="1"/>
            </p:cNvSpPr>
            <p:nvPr/>
          </p:nvSpPr>
          <p:spPr bwMode="auto">
            <a:xfrm rot="20054170">
              <a:off x="2133600" y="5599841"/>
              <a:ext cx="392013" cy="210537"/>
            </a:xfrm>
            <a:prstGeom prst="ellipse">
              <a:avLst/>
            </a:prstGeom>
            <a:pattFill prst="pct5">
              <a:fgClr>
                <a:srgbClr val="000000">
                  <a:alpha val="50195"/>
                </a:srgbClr>
              </a:fgClr>
              <a:bgClr>
                <a:schemeClr val="bg1">
                  <a:alpha val="50195"/>
                </a:schemeClr>
              </a:bgClr>
            </a:pattFill>
            <a:ln w="9525">
              <a:solidFill>
                <a:schemeClr val="tx1"/>
              </a:solidFill>
              <a:round/>
              <a:headEnd/>
              <a:tailEnd/>
            </a:ln>
            <a:effectLst/>
          </p:spPr>
          <p:txBody>
            <a:bodyPr wrap="none" anchor="ctr"/>
            <a:lstStyle/>
            <a:p>
              <a:endParaRPr lang="en-US" altLang="en-US"/>
            </a:p>
          </p:txBody>
        </p:sp>
        <p:sp>
          <p:nvSpPr>
            <p:cNvPr id="68" name="Oval 119" descr="5%"/>
            <p:cNvSpPr>
              <a:spLocks noChangeArrowheads="1"/>
            </p:cNvSpPr>
            <p:nvPr/>
          </p:nvSpPr>
          <p:spPr bwMode="auto">
            <a:xfrm rot="20054170">
              <a:off x="2472529" y="5626158"/>
              <a:ext cx="392013" cy="210537"/>
            </a:xfrm>
            <a:prstGeom prst="ellipse">
              <a:avLst/>
            </a:prstGeom>
            <a:pattFill prst="pct5">
              <a:fgClr>
                <a:srgbClr val="000000">
                  <a:alpha val="50195"/>
                </a:srgbClr>
              </a:fgClr>
              <a:bgClr>
                <a:schemeClr val="bg1">
                  <a:alpha val="50195"/>
                </a:schemeClr>
              </a:bgClr>
            </a:pattFill>
            <a:ln w="9525">
              <a:solidFill>
                <a:schemeClr val="tx1"/>
              </a:solidFill>
              <a:round/>
              <a:headEnd/>
              <a:tailEnd/>
            </a:ln>
            <a:effectLst/>
          </p:spPr>
          <p:txBody>
            <a:bodyPr wrap="none" anchor="ctr"/>
            <a:lstStyle/>
            <a:p>
              <a:endParaRPr lang="en-US" altLang="en-US"/>
            </a:p>
          </p:txBody>
        </p:sp>
        <p:sp>
          <p:nvSpPr>
            <p:cNvPr id="69" name="Oval 120" descr="5%"/>
            <p:cNvSpPr>
              <a:spLocks noChangeArrowheads="1"/>
            </p:cNvSpPr>
            <p:nvPr/>
          </p:nvSpPr>
          <p:spPr bwMode="auto">
            <a:xfrm rot="20054170">
              <a:off x="2811455" y="5656863"/>
              <a:ext cx="392013" cy="210537"/>
            </a:xfrm>
            <a:prstGeom prst="ellipse">
              <a:avLst/>
            </a:prstGeom>
            <a:pattFill prst="pct5">
              <a:fgClr>
                <a:srgbClr val="000000">
                  <a:alpha val="50195"/>
                </a:srgbClr>
              </a:fgClr>
              <a:bgClr>
                <a:schemeClr val="bg1">
                  <a:alpha val="50195"/>
                </a:schemeClr>
              </a:bgClr>
            </a:pattFill>
            <a:ln w="9525">
              <a:solidFill>
                <a:schemeClr val="tx1"/>
              </a:solidFill>
              <a:round/>
              <a:headEnd/>
              <a:tailEnd/>
            </a:ln>
            <a:effectLst/>
          </p:spPr>
          <p:txBody>
            <a:bodyPr wrap="none" anchor="ctr"/>
            <a:lstStyle/>
            <a:p>
              <a:endParaRPr lang="en-US" altLang="en-US"/>
            </a:p>
          </p:txBody>
        </p:sp>
        <p:sp>
          <p:nvSpPr>
            <p:cNvPr id="82" name="Oval 95" descr="5%"/>
            <p:cNvSpPr>
              <a:spLocks noChangeArrowheads="1"/>
            </p:cNvSpPr>
            <p:nvPr/>
          </p:nvSpPr>
          <p:spPr bwMode="auto">
            <a:xfrm rot="20054170">
              <a:off x="2488863" y="4213803"/>
              <a:ext cx="392013" cy="210537"/>
            </a:xfrm>
            <a:prstGeom prst="ellipse">
              <a:avLst/>
            </a:prstGeom>
            <a:pattFill prst="pct5">
              <a:fgClr>
                <a:srgbClr val="000000">
                  <a:alpha val="50195"/>
                </a:srgbClr>
              </a:fgClr>
              <a:bgClr>
                <a:schemeClr val="bg1">
                  <a:alpha val="50195"/>
                </a:schemeClr>
              </a:bgClr>
            </a:pattFill>
            <a:ln w="9525">
              <a:solidFill>
                <a:schemeClr val="tx1"/>
              </a:solidFill>
              <a:round/>
              <a:headEnd/>
              <a:tailEnd/>
            </a:ln>
            <a:effectLst/>
          </p:spPr>
          <p:txBody>
            <a:bodyPr wrap="none" anchor="ctr"/>
            <a:lstStyle/>
            <a:p>
              <a:endParaRPr lang="en-US" altLang="en-US"/>
            </a:p>
          </p:txBody>
        </p:sp>
        <p:sp>
          <p:nvSpPr>
            <p:cNvPr id="83" name="Oval 99" descr="5%"/>
            <p:cNvSpPr>
              <a:spLocks noChangeArrowheads="1"/>
            </p:cNvSpPr>
            <p:nvPr/>
          </p:nvSpPr>
          <p:spPr bwMode="auto">
            <a:xfrm rot="20054170">
              <a:off x="2484778" y="4450658"/>
              <a:ext cx="392013" cy="210537"/>
            </a:xfrm>
            <a:prstGeom prst="ellipse">
              <a:avLst/>
            </a:prstGeom>
            <a:pattFill prst="pct5">
              <a:fgClr>
                <a:srgbClr val="000000">
                  <a:alpha val="50195"/>
                </a:srgbClr>
              </a:fgClr>
              <a:bgClr>
                <a:schemeClr val="bg1">
                  <a:alpha val="50195"/>
                </a:schemeClr>
              </a:bgClr>
            </a:pattFill>
            <a:ln w="9525">
              <a:solidFill>
                <a:schemeClr val="tx1"/>
              </a:solidFill>
              <a:round/>
              <a:headEnd/>
              <a:tailEnd/>
            </a:ln>
            <a:effectLst/>
          </p:spPr>
          <p:txBody>
            <a:bodyPr wrap="none" anchor="ctr"/>
            <a:lstStyle/>
            <a:p>
              <a:endParaRPr lang="en-US" altLang="en-US"/>
            </a:p>
          </p:txBody>
        </p:sp>
        <p:sp>
          <p:nvSpPr>
            <p:cNvPr id="84" name="Oval 103" descr="5%"/>
            <p:cNvSpPr>
              <a:spLocks noChangeArrowheads="1"/>
            </p:cNvSpPr>
            <p:nvPr/>
          </p:nvSpPr>
          <p:spPr bwMode="auto">
            <a:xfrm rot="20054170">
              <a:off x="2484778" y="4683127"/>
              <a:ext cx="392013" cy="210537"/>
            </a:xfrm>
            <a:prstGeom prst="ellipse">
              <a:avLst/>
            </a:prstGeom>
            <a:pattFill prst="pct5">
              <a:fgClr>
                <a:srgbClr val="000000">
                  <a:alpha val="50195"/>
                </a:srgbClr>
              </a:fgClr>
              <a:bgClr>
                <a:schemeClr val="bg1">
                  <a:alpha val="50195"/>
                </a:schemeClr>
              </a:bgClr>
            </a:pattFill>
            <a:ln w="9525">
              <a:solidFill>
                <a:schemeClr val="tx1"/>
              </a:solidFill>
              <a:round/>
              <a:headEnd/>
              <a:tailEnd/>
            </a:ln>
            <a:effectLst/>
          </p:spPr>
          <p:txBody>
            <a:bodyPr wrap="none" anchor="ctr"/>
            <a:lstStyle/>
            <a:p>
              <a:endParaRPr lang="en-US" altLang="en-US"/>
            </a:p>
          </p:txBody>
        </p:sp>
      </p:grpSp>
      <p:grpSp>
        <p:nvGrpSpPr>
          <p:cNvPr id="155" name="Group 154"/>
          <p:cNvGrpSpPr/>
          <p:nvPr/>
        </p:nvGrpSpPr>
        <p:grpSpPr>
          <a:xfrm>
            <a:off x="4217988" y="3896656"/>
            <a:ext cx="3859212" cy="2656544"/>
            <a:chOff x="4827588" y="4140314"/>
            <a:chExt cx="3859212" cy="2656544"/>
          </a:xfrm>
        </p:grpSpPr>
        <p:pic>
          <p:nvPicPr>
            <p:cNvPr id="10" name="Picture 20" descr="phage-no-bg"/>
            <p:cNvPicPr>
              <a:picLocks noChangeAspect="1" noChangeArrowheads="1"/>
            </p:cNvPicPr>
            <p:nvPr/>
          </p:nvPicPr>
          <p:blipFill rotWithShape="1">
            <a:blip r:embed="rId2">
              <a:extLst>
                <a:ext uri="{28A0092B-C50C-407E-A947-70E740481C1C}">
                  <a14:useLocalDpi xmlns:a14="http://schemas.microsoft.com/office/drawing/2010/main" val="0"/>
                </a:ext>
              </a:extLst>
            </a:blip>
            <a:srcRect t="59783"/>
            <a:stretch/>
          </p:blipFill>
          <p:spPr bwMode="auto">
            <a:xfrm>
              <a:off x="4827588" y="4651714"/>
              <a:ext cx="3859212" cy="214514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6324600" y="4575514"/>
              <a:ext cx="882029" cy="1226385"/>
            </a:xfrm>
            <a:prstGeom prst="rect">
              <a:avLst/>
            </a:prstGeom>
            <a:solidFill>
              <a:srgbClr val="EE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3" name="Group 38"/>
            <p:cNvGrpSpPr>
              <a:grpSpLocks/>
            </p:cNvGrpSpPr>
            <p:nvPr/>
          </p:nvGrpSpPr>
          <p:grpSpPr bwMode="auto">
            <a:xfrm rot="16200000">
              <a:off x="6291731" y="4831529"/>
              <a:ext cx="907944" cy="187845"/>
              <a:chOff x="432" y="3252"/>
              <a:chExt cx="1878" cy="120"/>
            </a:xfrm>
          </p:grpSpPr>
          <p:grpSp>
            <p:nvGrpSpPr>
              <p:cNvPr id="142" name="Group 39"/>
              <p:cNvGrpSpPr>
                <a:grpSpLocks/>
              </p:cNvGrpSpPr>
              <p:nvPr/>
            </p:nvGrpSpPr>
            <p:grpSpPr bwMode="auto">
              <a:xfrm>
                <a:off x="432" y="3253"/>
                <a:ext cx="474" cy="118"/>
                <a:chOff x="432" y="3253"/>
                <a:chExt cx="474" cy="118"/>
              </a:xfrm>
            </p:grpSpPr>
            <p:sp>
              <p:nvSpPr>
                <p:cNvPr id="152" name="Freeform 40"/>
                <p:cNvSpPr>
                  <a:spLocks/>
                </p:cNvSpPr>
                <p:nvPr/>
              </p:nvSpPr>
              <p:spPr bwMode="auto">
                <a:xfrm>
                  <a:off x="432" y="3253"/>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153" name="Freeform 41"/>
                <p:cNvSpPr>
                  <a:spLocks/>
                </p:cNvSpPr>
                <p:nvPr/>
              </p:nvSpPr>
              <p:spPr bwMode="auto">
                <a:xfrm flipV="1">
                  <a:off x="666" y="3312"/>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grpSp>
          <p:grpSp>
            <p:nvGrpSpPr>
              <p:cNvPr id="143" name="Group 42"/>
              <p:cNvGrpSpPr>
                <a:grpSpLocks/>
              </p:cNvGrpSpPr>
              <p:nvPr/>
            </p:nvGrpSpPr>
            <p:grpSpPr bwMode="auto">
              <a:xfrm>
                <a:off x="900" y="3252"/>
                <a:ext cx="474" cy="118"/>
                <a:chOff x="432" y="3253"/>
                <a:chExt cx="474" cy="118"/>
              </a:xfrm>
            </p:grpSpPr>
            <p:sp>
              <p:nvSpPr>
                <p:cNvPr id="150" name="Freeform 43"/>
                <p:cNvSpPr>
                  <a:spLocks/>
                </p:cNvSpPr>
                <p:nvPr/>
              </p:nvSpPr>
              <p:spPr bwMode="auto">
                <a:xfrm>
                  <a:off x="432" y="3253"/>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151" name="Freeform 44"/>
                <p:cNvSpPr>
                  <a:spLocks/>
                </p:cNvSpPr>
                <p:nvPr/>
              </p:nvSpPr>
              <p:spPr bwMode="auto">
                <a:xfrm flipV="1">
                  <a:off x="666" y="3312"/>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grpSp>
          <p:grpSp>
            <p:nvGrpSpPr>
              <p:cNvPr id="144" name="Group 45"/>
              <p:cNvGrpSpPr>
                <a:grpSpLocks/>
              </p:cNvGrpSpPr>
              <p:nvPr/>
            </p:nvGrpSpPr>
            <p:grpSpPr bwMode="auto">
              <a:xfrm>
                <a:off x="1368" y="3254"/>
                <a:ext cx="474" cy="118"/>
                <a:chOff x="432" y="3253"/>
                <a:chExt cx="474" cy="118"/>
              </a:xfrm>
            </p:grpSpPr>
            <p:sp>
              <p:nvSpPr>
                <p:cNvPr id="148" name="Freeform 46"/>
                <p:cNvSpPr>
                  <a:spLocks/>
                </p:cNvSpPr>
                <p:nvPr/>
              </p:nvSpPr>
              <p:spPr bwMode="auto">
                <a:xfrm>
                  <a:off x="432" y="3253"/>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149" name="Freeform 47"/>
                <p:cNvSpPr>
                  <a:spLocks/>
                </p:cNvSpPr>
                <p:nvPr/>
              </p:nvSpPr>
              <p:spPr bwMode="auto">
                <a:xfrm flipV="1">
                  <a:off x="666" y="3312"/>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grpSp>
          <p:grpSp>
            <p:nvGrpSpPr>
              <p:cNvPr id="145" name="Group 48"/>
              <p:cNvGrpSpPr>
                <a:grpSpLocks/>
              </p:cNvGrpSpPr>
              <p:nvPr/>
            </p:nvGrpSpPr>
            <p:grpSpPr bwMode="auto">
              <a:xfrm>
                <a:off x="1836" y="3253"/>
                <a:ext cx="474" cy="118"/>
                <a:chOff x="432" y="3253"/>
                <a:chExt cx="474" cy="118"/>
              </a:xfrm>
            </p:grpSpPr>
            <p:sp>
              <p:nvSpPr>
                <p:cNvPr id="146" name="Freeform 49"/>
                <p:cNvSpPr>
                  <a:spLocks/>
                </p:cNvSpPr>
                <p:nvPr/>
              </p:nvSpPr>
              <p:spPr bwMode="auto">
                <a:xfrm>
                  <a:off x="432" y="3253"/>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147" name="Freeform 50"/>
                <p:cNvSpPr>
                  <a:spLocks/>
                </p:cNvSpPr>
                <p:nvPr/>
              </p:nvSpPr>
              <p:spPr bwMode="auto">
                <a:xfrm flipV="1">
                  <a:off x="666" y="3312"/>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grpSp>
        </p:grpSp>
        <p:sp>
          <p:nvSpPr>
            <p:cNvPr id="124" name="Oval 94" descr="5%"/>
            <p:cNvSpPr>
              <a:spLocks noChangeArrowheads="1"/>
            </p:cNvSpPr>
            <p:nvPr/>
          </p:nvSpPr>
          <p:spPr bwMode="auto">
            <a:xfrm rot="20054170">
              <a:off x="6245332" y="4140314"/>
              <a:ext cx="392013" cy="210537"/>
            </a:xfrm>
            <a:prstGeom prst="ellipse">
              <a:avLst/>
            </a:prstGeom>
            <a:pattFill prst="pct5">
              <a:fgClr>
                <a:srgbClr val="000000">
                  <a:alpha val="50195"/>
                </a:srgbClr>
              </a:fgClr>
              <a:bgClr>
                <a:schemeClr val="bg1">
                  <a:alpha val="50195"/>
                </a:schemeClr>
              </a:bgClr>
            </a:pattFill>
            <a:ln w="9525">
              <a:solidFill>
                <a:schemeClr val="tx1"/>
              </a:solidFill>
              <a:round/>
              <a:headEnd/>
              <a:tailEnd/>
            </a:ln>
            <a:effectLst/>
          </p:spPr>
          <p:txBody>
            <a:bodyPr wrap="none" anchor="ctr"/>
            <a:lstStyle/>
            <a:p>
              <a:endParaRPr lang="en-US" altLang="en-US"/>
            </a:p>
          </p:txBody>
        </p:sp>
        <p:sp>
          <p:nvSpPr>
            <p:cNvPr id="125" name="Oval 96" descr="5%"/>
            <p:cNvSpPr>
              <a:spLocks noChangeArrowheads="1"/>
            </p:cNvSpPr>
            <p:nvPr/>
          </p:nvSpPr>
          <p:spPr bwMode="auto">
            <a:xfrm rot="20054170">
              <a:off x="6923187" y="4197336"/>
              <a:ext cx="392013" cy="210537"/>
            </a:xfrm>
            <a:prstGeom prst="ellipse">
              <a:avLst/>
            </a:prstGeom>
            <a:pattFill prst="pct5">
              <a:fgClr>
                <a:srgbClr val="000000">
                  <a:alpha val="50195"/>
                </a:srgbClr>
              </a:fgClr>
              <a:bgClr>
                <a:schemeClr val="bg1">
                  <a:alpha val="50195"/>
                </a:schemeClr>
              </a:bgClr>
            </a:pattFill>
            <a:ln w="9525">
              <a:solidFill>
                <a:schemeClr val="tx1"/>
              </a:solidFill>
              <a:round/>
              <a:headEnd/>
              <a:tailEnd/>
            </a:ln>
            <a:effectLst/>
          </p:spPr>
          <p:txBody>
            <a:bodyPr wrap="none" anchor="ctr"/>
            <a:lstStyle/>
            <a:p>
              <a:endParaRPr lang="en-US" altLang="en-US"/>
            </a:p>
          </p:txBody>
        </p:sp>
        <p:sp>
          <p:nvSpPr>
            <p:cNvPr id="126" name="Oval 98" descr="5%"/>
            <p:cNvSpPr>
              <a:spLocks noChangeArrowheads="1"/>
            </p:cNvSpPr>
            <p:nvPr/>
          </p:nvSpPr>
          <p:spPr bwMode="auto">
            <a:xfrm rot="20054170">
              <a:off x="6241250" y="4372784"/>
              <a:ext cx="392013" cy="210537"/>
            </a:xfrm>
            <a:prstGeom prst="ellipse">
              <a:avLst/>
            </a:prstGeom>
            <a:pattFill prst="pct5">
              <a:fgClr>
                <a:srgbClr val="000000">
                  <a:alpha val="50195"/>
                </a:srgbClr>
              </a:fgClr>
              <a:bgClr>
                <a:schemeClr val="bg1">
                  <a:alpha val="50195"/>
                </a:schemeClr>
              </a:bgClr>
            </a:pattFill>
            <a:ln w="9525">
              <a:solidFill>
                <a:schemeClr val="tx1"/>
              </a:solidFill>
              <a:round/>
              <a:headEnd/>
              <a:tailEnd/>
            </a:ln>
            <a:effectLst/>
          </p:spPr>
          <p:txBody>
            <a:bodyPr wrap="none" anchor="ctr"/>
            <a:lstStyle/>
            <a:p>
              <a:endParaRPr lang="en-US" altLang="en-US"/>
            </a:p>
          </p:txBody>
        </p:sp>
        <p:sp>
          <p:nvSpPr>
            <p:cNvPr id="127" name="Oval 100" descr="5%"/>
            <p:cNvSpPr>
              <a:spLocks noChangeArrowheads="1"/>
            </p:cNvSpPr>
            <p:nvPr/>
          </p:nvSpPr>
          <p:spPr bwMode="auto">
            <a:xfrm rot="20054170">
              <a:off x="6923187" y="4429803"/>
              <a:ext cx="392013" cy="210537"/>
            </a:xfrm>
            <a:prstGeom prst="ellipse">
              <a:avLst/>
            </a:prstGeom>
            <a:pattFill prst="pct5">
              <a:fgClr>
                <a:srgbClr val="000000">
                  <a:alpha val="50195"/>
                </a:srgbClr>
              </a:fgClr>
              <a:bgClr>
                <a:schemeClr val="bg1">
                  <a:alpha val="50195"/>
                </a:schemeClr>
              </a:bgClr>
            </a:pattFill>
            <a:ln w="9525">
              <a:solidFill>
                <a:schemeClr val="tx1"/>
              </a:solidFill>
              <a:round/>
              <a:headEnd/>
              <a:tailEnd/>
            </a:ln>
            <a:effectLst/>
          </p:spPr>
          <p:txBody>
            <a:bodyPr wrap="none" anchor="ctr"/>
            <a:lstStyle/>
            <a:p>
              <a:endParaRPr lang="en-US" altLang="en-US"/>
            </a:p>
          </p:txBody>
        </p:sp>
        <p:sp>
          <p:nvSpPr>
            <p:cNvPr id="128" name="Oval 102" descr="5%"/>
            <p:cNvSpPr>
              <a:spLocks noChangeArrowheads="1"/>
            </p:cNvSpPr>
            <p:nvPr/>
          </p:nvSpPr>
          <p:spPr bwMode="auto">
            <a:xfrm rot="20054170">
              <a:off x="6241250" y="4609638"/>
              <a:ext cx="392013" cy="210537"/>
            </a:xfrm>
            <a:prstGeom prst="ellipse">
              <a:avLst/>
            </a:prstGeom>
            <a:pattFill prst="pct5">
              <a:fgClr>
                <a:srgbClr val="000000">
                  <a:alpha val="50195"/>
                </a:srgbClr>
              </a:fgClr>
              <a:bgClr>
                <a:schemeClr val="bg1">
                  <a:alpha val="50195"/>
                </a:schemeClr>
              </a:bgClr>
            </a:pattFill>
            <a:ln w="9525">
              <a:solidFill>
                <a:schemeClr val="tx1"/>
              </a:solidFill>
              <a:round/>
              <a:headEnd/>
              <a:tailEnd/>
            </a:ln>
            <a:effectLst/>
          </p:spPr>
          <p:txBody>
            <a:bodyPr wrap="none" anchor="ctr"/>
            <a:lstStyle/>
            <a:p>
              <a:endParaRPr lang="en-US" altLang="en-US"/>
            </a:p>
          </p:txBody>
        </p:sp>
        <p:sp>
          <p:nvSpPr>
            <p:cNvPr id="129" name="Oval 104" descr="5%"/>
            <p:cNvSpPr>
              <a:spLocks noChangeArrowheads="1"/>
            </p:cNvSpPr>
            <p:nvPr/>
          </p:nvSpPr>
          <p:spPr bwMode="auto">
            <a:xfrm rot="20054170">
              <a:off x="6919105" y="4666657"/>
              <a:ext cx="392013" cy="210537"/>
            </a:xfrm>
            <a:prstGeom prst="ellipse">
              <a:avLst/>
            </a:prstGeom>
            <a:pattFill prst="pct5">
              <a:fgClr>
                <a:srgbClr val="000000">
                  <a:alpha val="50195"/>
                </a:srgbClr>
              </a:fgClr>
              <a:bgClr>
                <a:schemeClr val="bg1">
                  <a:alpha val="50195"/>
                </a:schemeClr>
              </a:bgClr>
            </a:pattFill>
            <a:ln w="9525">
              <a:solidFill>
                <a:schemeClr val="tx1"/>
              </a:solidFill>
              <a:round/>
              <a:headEnd/>
              <a:tailEnd/>
            </a:ln>
            <a:effectLst/>
          </p:spPr>
          <p:txBody>
            <a:bodyPr wrap="none" anchor="ctr"/>
            <a:lstStyle/>
            <a:p>
              <a:endParaRPr lang="en-US" altLang="en-US"/>
            </a:p>
          </p:txBody>
        </p:sp>
        <p:sp>
          <p:nvSpPr>
            <p:cNvPr id="130" name="Oval 106" descr="5%"/>
            <p:cNvSpPr>
              <a:spLocks noChangeArrowheads="1"/>
            </p:cNvSpPr>
            <p:nvPr/>
          </p:nvSpPr>
          <p:spPr bwMode="auto">
            <a:xfrm rot="20054170">
              <a:off x="6237165" y="4846493"/>
              <a:ext cx="392013" cy="210537"/>
            </a:xfrm>
            <a:prstGeom prst="ellipse">
              <a:avLst/>
            </a:prstGeom>
            <a:pattFill prst="pct5">
              <a:fgClr>
                <a:srgbClr val="000000">
                  <a:alpha val="50195"/>
                </a:srgbClr>
              </a:fgClr>
              <a:bgClr>
                <a:schemeClr val="bg1">
                  <a:alpha val="50195"/>
                </a:schemeClr>
              </a:bgClr>
            </a:pattFill>
            <a:ln w="9525">
              <a:solidFill>
                <a:schemeClr val="tx1"/>
              </a:solidFill>
              <a:round/>
              <a:headEnd/>
              <a:tailEnd/>
            </a:ln>
            <a:effectLst/>
          </p:spPr>
          <p:txBody>
            <a:bodyPr wrap="none" anchor="ctr"/>
            <a:lstStyle/>
            <a:p>
              <a:endParaRPr lang="en-US" altLang="en-US"/>
            </a:p>
          </p:txBody>
        </p:sp>
        <p:sp>
          <p:nvSpPr>
            <p:cNvPr id="131" name="Oval 107" descr="5%"/>
            <p:cNvSpPr>
              <a:spLocks noChangeArrowheads="1"/>
            </p:cNvSpPr>
            <p:nvPr/>
          </p:nvSpPr>
          <p:spPr bwMode="auto">
            <a:xfrm rot="20054170">
              <a:off x="6576094" y="4872810"/>
              <a:ext cx="392013" cy="210537"/>
            </a:xfrm>
            <a:prstGeom prst="ellipse">
              <a:avLst/>
            </a:prstGeom>
            <a:pattFill prst="pct5">
              <a:fgClr>
                <a:srgbClr val="000000">
                  <a:alpha val="50195"/>
                </a:srgbClr>
              </a:fgClr>
              <a:bgClr>
                <a:schemeClr val="bg1">
                  <a:alpha val="50195"/>
                </a:schemeClr>
              </a:bgClr>
            </a:pattFill>
            <a:ln w="9525">
              <a:solidFill>
                <a:schemeClr val="tx1"/>
              </a:solidFill>
              <a:round/>
              <a:headEnd/>
              <a:tailEnd/>
            </a:ln>
            <a:effectLst/>
          </p:spPr>
          <p:txBody>
            <a:bodyPr wrap="none" anchor="ctr"/>
            <a:lstStyle/>
            <a:p>
              <a:endParaRPr lang="en-US" altLang="en-US"/>
            </a:p>
          </p:txBody>
        </p:sp>
        <p:sp>
          <p:nvSpPr>
            <p:cNvPr id="132" name="Oval 108" descr="5%"/>
            <p:cNvSpPr>
              <a:spLocks noChangeArrowheads="1"/>
            </p:cNvSpPr>
            <p:nvPr/>
          </p:nvSpPr>
          <p:spPr bwMode="auto">
            <a:xfrm rot="20054170">
              <a:off x="6915020" y="4903512"/>
              <a:ext cx="392013" cy="210537"/>
            </a:xfrm>
            <a:prstGeom prst="ellipse">
              <a:avLst/>
            </a:prstGeom>
            <a:pattFill prst="pct5">
              <a:fgClr>
                <a:srgbClr val="000000">
                  <a:alpha val="50195"/>
                </a:srgbClr>
              </a:fgClr>
              <a:bgClr>
                <a:schemeClr val="bg1">
                  <a:alpha val="50195"/>
                </a:schemeClr>
              </a:bgClr>
            </a:pattFill>
            <a:ln w="9525">
              <a:solidFill>
                <a:schemeClr val="tx1"/>
              </a:solidFill>
              <a:round/>
              <a:headEnd/>
              <a:tailEnd/>
            </a:ln>
            <a:effectLst/>
          </p:spPr>
          <p:txBody>
            <a:bodyPr wrap="none" anchor="ctr"/>
            <a:lstStyle/>
            <a:p>
              <a:endParaRPr lang="en-US" altLang="en-US"/>
            </a:p>
          </p:txBody>
        </p:sp>
        <p:sp>
          <p:nvSpPr>
            <p:cNvPr id="133" name="Oval 110" descr="5%"/>
            <p:cNvSpPr>
              <a:spLocks noChangeArrowheads="1"/>
            </p:cNvSpPr>
            <p:nvPr/>
          </p:nvSpPr>
          <p:spPr bwMode="auto">
            <a:xfrm rot="20054170">
              <a:off x="6233083" y="5078960"/>
              <a:ext cx="392013" cy="210537"/>
            </a:xfrm>
            <a:prstGeom prst="ellipse">
              <a:avLst/>
            </a:prstGeom>
            <a:pattFill prst="pct5">
              <a:fgClr>
                <a:srgbClr val="000000">
                  <a:alpha val="50195"/>
                </a:srgbClr>
              </a:fgClr>
              <a:bgClr>
                <a:schemeClr val="bg1">
                  <a:alpha val="50195"/>
                </a:schemeClr>
              </a:bgClr>
            </a:pattFill>
            <a:ln w="9525">
              <a:solidFill>
                <a:schemeClr val="tx1"/>
              </a:solidFill>
              <a:round/>
              <a:headEnd/>
              <a:tailEnd/>
            </a:ln>
            <a:effectLst/>
          </p:spPr>
          <p:txBody>
            <a:bodyPr wrap="none" anchor="ctr"/>
            <a:lstStyle/>
            <a:p>
              <a:endParaRPr lang="en-US" altLang="en-US"/>
            </a:p>
          </p:txBody>
        </p:sp>
        <p:sp>
          <p:nvSpPr>
            <p:cNvPr id="134" name="Oval 111" descr="5%"/>
            <p:cNvSpPr>
              <a:spLocks noChangeArrowheads="1"/>
            </p:cNvSpPr>
            <p:nvPr/>
          </p:nvSpPr>
          <p:spPr bwMode="auto">
            <a:xfrm rot="20054170">
              <a:off x="6572009" y="5109664"/>
              <a:ext cx="392013" cy="210537"/>
            </a:xfrm>
            <a:prstGeom prst="ellipse">
              <a:avLst/>
            </a:prstGeom>
            <a:pattFill prst="pct5">
              <a:fgClr>
                <a:srgbClr val="000000">
                  <a:alpha val="50195"/>
                </a:srgbClr>
              </a:fgClr>
              <a:bgClr>
                <a:schemeClr val="bg1">
                  <a:alpha val="50195"/>
                </a:schemeClr>
              </a:bgClr>
            </a:pattFill>
            <a:ln w="9525">
              <a:solidFill>
                <a:schemeClr val="tx1"/>
              </a:solidFill>
              <a:round/>
              <a:headEnd/>
              <a:tailEnd/>
            </a:ln>
            <a:effectLst/>
          </p:spPr>
          <p:txBody>
            <a:bodyPr wrap="none" anchor="ctr"/>
            <a:lstStyle/>
            <a:p>
              <a:endParaRPr lang="en-US" altLang="en-US"/>
            </a:p>
          </p:txBody>
        </p:sp>
        <p:sp>
          <p:nvSpPr>
            <p:cNvPr id="135" name="Oval 112" descr="5%"/>
            <p:cNvSpPr>
              <a:spLocks noChangeArrowheads="1"/>
            </p:cNvSpPr>
            <p:nvPr/>
          </p:nvSpPr>
          <p:spPr bwMode="auto">
            <a:xfrm rot="20054170">
              <a:off x="6910938" y="5135982"/>
              <a:ext cx="392013" cy="210537"/>
            </a:xfrm>
            <a:prstGeom prst="ellipse">
              <a:avLst/>
            </a:prstGeom>
            <a:pattFill prst="pct5">
              <a:fgClr>
                <a:srgbClr val="000000">
                  <a:alpha val="50195"/>
                </a:srgbClr>
              </a:fgClr>
              <a:bgClr>
                <a:schemeClr val="bg1">
                  <a:alpha val="50195"/>
                </a:schemeClr>
              </a:bgClr>
            </a:pattFill>
            <a:ln w="9525">
              <a:solidFill>
                <a:schemeClr val="tx1"/>
              </a:solidFill>
              <a:round/>
              <a:headEnd/>
              <a:tailEnd/>
            </a:ln>
            <a:effectLst/>
          </p:spPr>
          <p:txBody>
            <a:bodyPr wrap="none" anchor="ctr"/>
            <a:lstStyle/>
            <a:p>
              <a:endParaRPr lang="en-US" altLang="en-US"/>
            </a:p>
          </p:txBody>
        </p:sp>
        <p:sp>
          <p:nvSpPr>
            <p:cNvPr id="136" name="Oval 114" descr="5%"/>
            <p:cNvSpPr>
              <a:spLocks noChangeArrowheads="1"/>
            </p:cNvSpPr>
            <p:nvPr/>
          </p:nvSpPr>
          <p:spPr bwMode="auto">
            <a:xfrm rot="20054170">
              <a:off x="6228998" y="5315814"/>
              <a:ext cx="392013" cy="210537"/>
            </a:xfrm>
            <a:prstGeom prst="ellipse">
              <a:avLst/>
            </a:prstGeom>
            <a:pattFill prst="pct5">
              <a:fgClr>
                <a:srgbClr val="000000">
                  <a:alpha val="50195"/>
                </a:srgbClr>
              </a:fgClr>
              <a:bgClr>
                <a:schemeClr val="bg1">
                  <a:alpha val="50195"/>
                </a:schemeClr>
              </a:bgClr>
            </a:pattFill>
            <a:ln w="9525">
              <a:solidFill>
                <a:schemeClr val="tx1"/>
              </a:solidFill>
              <a:round/>
              <a:headEnd/>
              <a:tailEnd/>
            </a:ln>
            <a:effectLst/>
          </p:spPr>
          <p:txBody>
            <a:bodyPr wrap="none" anchor="ctr"/>
            <a:lstStyle/>
            <a:p>
              <a:endParaRPr lang="en-US" altLang="en-US"/>
            </a:p>
          </p:txBody>
        </p:sp>
        <p:sp>
          <p:nvSpPr>
            <p:cNvPr id="137" name="Oval 115" descr="5%"/>
            <p:cNvSpPr>
              <a:spLocks noChangeArrowheads="1"/>
            </p:cNvSpPr>
            <p:nvPr/>
          </p:nvSpPr>
          <p:spPr bwMode="auto">
            <a:xfrm rot="20054170">
              <a:off x="6567927" y="5342131"/>
              <a:ext cx="392013" cy="210537"/>
            </a:xfrm>
            <a:prstGeom prst="ellipse">
              <a:avLst/>
            </a:prstGeom>
            <a:pattFill prst="pct5">
              <a:fgClr>
                <a:srgbClr val="000000">
                  <a:alpha val="50195"/>
                </a:srgbClr>
              </a:fgClr>
              <a:bgClr>
                <a:schemeClr val="bg1">
                  <a:alpha val="50195"/>
                </a:schemeClr>
              </a:bgClr>
            </a:pattFill>
            <a:ln w="9525">
              <a:solidFill>
                <a:schemeClr val="tx1"/>
              </a:solidFill>
              <a:round/>
              <a:headEnd/>
              <a:tailEnd/>
            </a:ln>
            <a:effectLst/>
          </p:spPr>
          <p:txBody>
            <a:bodyPr wrap="none" anchor="ctr"/>
            <a:lstStyle/>
            <a:p>
              <a:endParaRPr lang="en-US" altLang="en-US"/>
            </a:p>
          </p:txBody>
        </p:sp>
        <p:sp>
          <p:nvSpPr>
            <p:cNvPr id="138" name="Oval 116" descr="5%"/>
            <p:cNvSpPr>
              <a:spLocks noChangeArrowheads="1"/>
            </p:cNvSpPr>
            <p:nvPr/>
          </p:nvSpPr>
          <p:spPr bwMode="auto">
            <a:xfrm rot="20054170">
              <a:off x="6910938" y="5372836"/>
              <a:ext cx="392013" cy="210537"/>
            </a:xfrm>
            <a:prstGeom prst="ellipse">
              <a:avLst/>
            </a:prstGeom>
            <a:pattFill prst="pct5">
              <a:fgClr>
                <a:srgbClr val="000000">
                  <a:alpha val="50195"/>
                </a:srgbClr>
              </a:fgClr>
              <a:bgClr>
                <a:schemeClr val="bg1">
                  <a:alpha val="50195"/>
                </a:schemeClr>
              </a:bgClr>
            </a:pattFill>
            <a:ln w="9525">
              <a:solidFill>
                <a:schemeClr val="tx1"/>
              </a:solidFill>
              <a:round/>
              <a:headEnd/>
              <a:tailEnd/>
            </a:ln>
            <a:effectLst/>
          </p:spPr>
          <p:txBody>
            <a:bodyPr wrap="none" anchor="ctr"/>
            <a:lstStyle/>
            <a:p>
              <a:endParaRPr lang="en-US" altLang="en-US"/>
            </a:p>
          </p:txBody>
        </p:sp>
        <p:sp>
          <p:nvSpPr>
            <p:cNvPr id="139" name="Oval 118" descr="5%"/>
            <p:cNvSpPr>
              <a:spLocks noChangeArrowheads="1"/>
            </p:cNvSpPr>
            <p:nvPr/>
          </p:nvSpPr>
          <p:spPr bwMode="auto">
            <a:xfrm rot="20054170">
              <a:off x="6228998" y="5552669"/>
              <a:ext cx="392013" cy="210537"/>
            </a:xfrm>
            <a:prstGeom prst="ellipse">
              <a:avLst/>
            </a:prstGeom>
            <a:pattFill prst="pct5">
              <a:fgClr>
                <a:srgbClr val="000000">
                  <a:alpha val="50195"/>
                </a:srgbClr>
              </a:fgClr>
              <a:bgClr>
                <a:schemeClr val="bg1">
                  <a:alpha val="50195"/>
                </a:schemeClr>
              </a:bgClr>
            </a:pattFill>
            <a:ln w="9525">
              <a:solidFill>
                <a:schemeClr val="tx1"/>
              </a:solidFill>
              <a:round/>
              <a:headEnd/>
              <a:tailEnd/>
            </a:ln>
            <a:effectLst/>
          </p:spPr>
          <p:txBody>
            <a:bodyPr wrap="none" anchor="ctr"/>
            <a:lstStyle/>
            <a:p>
              <a:endParaRPr lang="en-US" altLang="en-US"/>
            </a:p>
          </p:txBody>
        </p:sp>
        <p:sp>
          <p:nvSpPr>
            <p:cNvPr id="140" name="Oval 119" descr="5%"/>
            <p:cNvSpPr>
              <a:spLocks noChangeArrowheads="1"/>
            </p:cNvSpPr>
            <p:nvPr/>
          </p:nvSpPr>
          <p:spPr bwMode="auto">
            <a:xfrm rot="20054170">
              <a:off x="6567927" y="5578986"/>
              <a:ext cx="392013" cy="210537"/>
            </a:xfrm>
            <a:prstGeom prst="ellipse">
              <a:avLst/>
            </a:prstGeom>
            <a:pattFill prst="pct5">
              <a:fgClr>
                <a:srgbClr val="000000">
                  <a:alpha val="50195"/>
                </a:srgbClr>
              </a:fgClr>
              <a:bgClr>
                <a:schemeClr val="bg1">
                  <a:alpha val="50195"/>
                </a:schemeClr>
              </a:bgClr>
            </a:pattFill>
            <a:ln w="9525">
              <a:solidFill>
                <a:schemeClr val="tx1"/>
              </a:solidFill>
              <a:round/>
              <a:headEnd/>
              <a:tailEnd/>
            </a:ln>
            <a:effectLst/>
          </p:spPr>
          <p:txBody>
            <a:bodyPr wrap="none" anchor="ctr"/>
            <a:lstStyle/>
            <a:p>
              <a:endParaRPr lang="en-US" altLang="en-US"/>
            </a:p>
          </p:txBody>
        </p:sp>
        <p:sp>
          <p:nvSpPr>
            <p:cNvPr id="141" name="Oval 120" descr="5%"/>
            <p:cNvSpPr>
              <a:spLocks noChangeArrowheads="1"/>
            </p:cNvSpPr>
            <p:nvPr/>
          </p:nvSpPr>
          <p:spPr bwMode="auto">
            <a:xfrm rot="20054170">
              <a:off x="6906853" y="5609691"/>
              <a:ext cx="392013" cy="210537"/>
            </a:xfrm>
            <a:prstGeom prst="ellipse">
              <a:avLst/>
            </a:prstGeom>
            <a:pattFill prst="pct5">
              <a:fgClr>
                <a:srgbClr val="000000">
                  <a:alpha val="50195"/>
                </a:srgbClr>
              </a:fgClr>
              <a:bgClr>
                <a:schemeClr val="bg1">
                  <a:alpha val="50195"/>
                </a:schemeClr>
              </a:bgClr>
            </a:pattFill>
            <a:ln w="9525">
              <a:solidFill>
                <a:schemeClr val="tx1"/>
              </a:solidFill>
              <a:round/>
              <a:headEnd/>
              <a:tailEnd/>
            </a:ln>
            <a:effectLst/>
          </p:spPr>
          <p:txBody>
            <a:bodyPr wrap="none" anchor="ctr"/>
            <a:lstStyle/>
            <a:p>
              <a:endParaRPr lang="en-US" altLang="en-US"/>
            </a:p>
          </p:txBody>
        </p:sp>
        <p:sp>
          <p:nvSpPr>
            <p:cNvPr id="120" name="Oval 95" descr="5%"/>
            <p:cNvSpPr>
              <a:spLocks noChangeArrowheads="1"/>
            </p:cNvSpPr>
            <p:nvPr/>
          </p:nvSpPr>
          <p:spPr bwMode="auto">
            <a:xfrm rot="20054170">
              <a:off x="6584261" y="4166631"/>
              <a:ext cx="392013" cy="210537"/>
            </a:xfrm>
            <a:prstGeom prst="ellipse">
              <a:avLst/>
            </a:prstGeom>
            <a:pattFill prst="pct5">
              <a:fgClr>
                <a:srgbClr val="000000">
                  <a:alpha val="50195"/>
                </a:srgbClr>
              </a:fgClr>
              <a:bgClr>
                <a:schemeClr val="bg1">
                  <a:alpha val="50195"/>
                </a:schemeClr>
              </a:bgClr>
            </a:pattFill>
            <a:ln w="9525">
              <a:solidFill>
                <a:schemeClr val="tx1"/>
              </a:solidFill>
              <a:round/>
              <a:headEnd/>
              <a:tailEnd/>
            </a:ln>
            <a:effectLst/>
          </p:spPr>
          <p:txBody>
            <a:bodyPr wrap="none" anchor="ctr"/>
            <a:lstStyle/>
            <a:p>
              <a:endParaRPr lang="en-US" altLang="en-US"/>
            </a:p>
          </p:txBody>
        </p:sp>
        <p:sp>
          <p:nvSpPr>
            <p:cNvPr id="121" name="Oval 99" descr="5%"/>
            <p:cNvSpPr>
              <a:spLocks noChangeArrowheads="1"/>
            </p:cNvSpPr>
            <p:nvPr/>
          </p:nvSpPr>
          <p:spPr bwMode="auto">
            <a:xfrm rot="20054170">
              <a:off x="6580176" y="4403486"/>
              <a:ext cx="392013" cy="210537"/>
            </a:xfrm>
            <a:prstGeom prst="ellipse">
              <a:avLst/>
            </a:prstGeom>
            <a:pattFill prst="pct5">
              <a:fgClr>
                <a:srgbClr val="000000">
                  <a:alpha val="50195"/>
                </a:srgbClr>
              </a:fgClr>
              <a:bgClr>
                <a:schemeClr val="bg1">
                  <a:alpha val="50195"/>
                </a:schemeClr>
              </a:bgClr>
            </a:pattFill>
            <a:ln w="9525">
              <a:solidFill>
                <a:schemeClr val="tx1"/>
              </a:solidFill>
              <a:round/>
              <a:headEnd/>
              <a:tailEnd/>
            </a:ln>
            <a:effectLst/>
          </p:spPr>
          <p:txBody>
            <a:bodyPr wrap="none" anchor="ctr"/>
            <a:lstStyle/>
            <a:p>
              <a:endParaRPr lang="en-US" altLang="en-US"/>
            </a:p>
          </p:txBody>
        </p:sp>
        <p:sp>
          <p:nvSpPr>
            <p:cNvPr id="122" name="Oval 103" descr="5%"/>
            <p:cNvSpPr>
              <a:spLocks noChangeArrowheads="1"/>
            </p:cNvSpPr>
            <p:nvPr/>
          </p:nvSpPr>
          <p:spPr bwMode="auto">
            <a:xfrm rot="20054170">
              <a:off x="6580176" y="4635955"/>
              <a:ext cx="392013" cy="210537"/>
            </a:xfrm>
            <a:prstGeom prst="ellipse">
              <a:avLst/>
            </a:prstGeom>
            <a:pattFill prst="pct5">
              <a:fgClr>
                <a:srgbClr val="000000">
                  <a:alpha val="50195"/>
                </a:srgbClr>
              </a:fgClr>
              <a:bgClr>
                <a:schemeClr val="bg1">
                  <a:alpha val="50195"/>
                </a:schemeClr>
              </a:bgClr>
            </a:pattFill>
            <a:ln w="9525">
              <a:solidFill>
                <a:schemeClr val="tx1"/>
              </a:solidFill>
              <a:round/>
              <a:headEnd/>
              <a:tailEnd/>
            </a:ln>
            <a:effectLst/>
          </p:spPr>
          <p:txBody>
            <a:bodyPr wrap="none" anchor="ctr"/>
            <a:lstStyle/>
            <a:p>
              <a:endParaRPr lang="en-US" altLang="en-US"/>
            </a:p>
          </p:txBody>
        </p:sp>
      </p:grpSp>
    </p:spTree>
    <p:extLst>
      <p:ext uri="{BB962C8B-B14F-4D97-AF65-F5344CB8AC3E}">
        <p14:creationId xmlns:p14="http://schemas.microsoft.com/office/powerpoint/2010/main" val="1267228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1686" y="152400"/>
            <a:ext cx="8853714" cy="769441"/>
          </a:xfrm>
          <a:prstGeom prst="rect">
            <a:avLst/>
          </a:prstGeom>
          <a:noFill/>
        </p:spPr>
        <p:txBody>
          <a:bodyPr wrap="square" rtlCol="0">
            <a:spAutoFit/>
          </a:bodyPr>
          <a:lstStyle/>
          <a:p>
            <a:pPr algn="ctr"/>
            <a:r>
              <a:rPr lang="en-US" sz="4400" b="1" i="0" dirty="0" smtClean="0"/>
              <a:t>Translation per Crick (1950’s)</a:t>
            </a:r>
            <a:endParaRPr lang="en-US" sz="4400" i="0" dirty="0"/>
          </a:p>
        </p:txBody>
      </p:sp>
      <p:sp>
        <p:nvSpPr>
          <p:cNvPr id="7" name="TextBox 6"/>
          <p:cNvSpPr txBox="1"/>
          <p:nvPr/>
        </p:nvSpPr>
        <p:spPr>
          <a:xfrm>
            <a:off x="838200" y="1219200"/>
            <a:ext cx="7315200" cy="523220"/>
          </a:xfrm>
          <a:prstGeom prst="rect">
            <a:avLst/>
          </a:prstGeom>
          <a:noFill/>
        </p:spPr>
        <p:txBody>
          <a:bodyPr wrap="square" rtlCol="0">
            <a:spAutoFit/>
          </a:bodyPr>
          <a:lstStyle/>
          <a:p>
            <a:pPr>
              <a:buFont typeface="Arial" pitchFamily="34" charset="0"/>
              <a:buChar char="•"/>
            </a:pPr>
            <a:r>
              <a:rPr lang="en-US" sz="2800" b="0" i="0" dirty="0" smtClean="0"/>
              <a:t> RNA replicates</a:t>
            </a:r>
            <a:endParaRPr lang="en-US" sz="2800" b="0" i="0" dirty="0"/>
          </a:p>
        </p:txBody>
      </p:sp>
      <p:sp>
        <p:nvSpPr>
          <p:cNvPr id="8" name="TextBox 7"/>
          <p:cNvSpPr txBox="1"/>
          <p:nvPr/>
        </p:nvSpPr>
        <p:spPr>
          <a:xfrm>
            <a:off x="838200" y="1762780"/>
            <a:ext cx="7315200" cy="523220"/>
          </a:xfrm>
          <a:prstGeom prst="rect">
            <a:avLst/>
          </a:prstGeom>
          <a:noFill/>
        </p:spPr>
        <p:txBody>
          <a:bodyPr wrap="square" rtlCol="0">
            <a:spAutoFit/>
          </a:bodyPr>
          <a:lstStyle/>
          <a:p>
            <a:pPr>
              <a:buFont typeface="Arial" pitchFamily="34" charset="0"/>
              <a:buChar char="•"/>
            </a:pPr>
            <a:r>
              <a:rPr lang="en-US" sz="2800" b="0" i="0" dirty="0" smtClean="0"/>
              <a:t> RNA breaks down</a:t>
            </a:r>
            <a:endParaRPr lang="en-US" sz="2800" b="0" i="0" dirty="0"/>
          </a:p>
        </p:txBody>
      </p:sp>
      <p:sp>
        <p:nvSpPr>
          <p:cNvPr id="9" name="TextBox 8"/>
          <p:cNvSpPr txBox="1"/>
          <p:nvPr/>
        </p:nvSpPr>
        <p:spPr>
          <a:xfrm>
            <a:off x="838200" y="2257676"/>
            <a:ext cx="7315200" cy="523220"/>
          </a:xfrm>
          <a:prstGeom prst="rect">
            <a:avLst/>
          </a:prstGeom>
          <a:noFill/>
        </p:spPr>
        <p:txBody>
          <a:bodyPr wrap="square" rtlCol="0">
            <a:spAutoFit/>
          </a:bodyPr>
          <a:lstStyle/>
          <a:p>
            <a:pPr>
              <a:buFont typeface="Arial" pitchFamily="34" charset="0"/>
              <a:buChar char="•"/>
            </a:pPr>
            <a:r>
              <a:rPr lang="en-US" sz="2800" b="0" i="0" dirty="0" smtClean="0"/>
              <a:t> Amino acids attach to triplet RNA</a:t>
            </a:r>
            <a:endParaRPr lang="en-US" sz="2800" b="0" i="0" dirty="0"/>
          </a:p>
        </p:txBody>
      </p:sp>
      <p:grpSp>
        <p:nvGrpSpPr>
          <p:cNvPr id="3" name="Group 2"/>
          <p:cNvGrpSpPr/>
          <p:nvPr/>
        </p:nvGrpSpPr>
        <p:grpSpPr>
          <a:xfrm>
            <a:off x="1946782" y="3657601"/>
            <a:ext cx="1670063" cy="2203344"/>
            <a:chOff x="1946782" y="3657601"/>
            <a:chExt cx="1670063" cy="2203344"/>
          </a:xfrm>
        </p:grpSpPr>
        <p:grpSp>
          <p:nvGrpSpPr>
            <p:cNvPr id="48" name="Group 38"/>
            <p:cNvGrpSpPr>
              <a:grpSpLocks/>
            </p:cNvGrpSpPr>
            <p:nvPr/>
          </p:nvGrpSpPr>
          <p:grpSpPr bwMode="auto">
            <a:xfrm rot="16200000">
              <a:off x="1586733" y="4635043"/>
              <a:ext cx="907944" cy="187845"/>
              <a:chOff x="432" y="3252"/>
              <a:chExt cx="1878" cy="120"/>
            </a:xfrm>
          </p:grpSpPr>
          <p:grpSp>
            <p:nvGrpSpPr>
              <p:cNvPr id="70" name="Group 39"/>
              <p:cNvGrpSpPr>
                <a:grpSpLocks/>
              </p:cNvGrpSpPr>
              <p:nvPr/>
            </p:nvGrpSpPr>
            <p:grpSpPr bwMode="auto">
              <a:xfrm>
                <a:off x="432" y="3253"/>
                <a:ext cx="474" cy="118"/>
                <a:chOff x="432" y="3253"/>
                <a:chExt cx="474" cy="118"/>
              </a:xfrm>
            </p:grpSpPr>
            <p:sp>
              <p:nvSpPr>
                <p:cNvPr id="80" name="Freeform 40"/>
                <p:cNvSpPr>
                  <a:spLocks/>
                </p:cNvSpPr>
                <p:nvPr/>
              </p:nvSpPr>
              <p:spPr bwMode="auto">
                <a:xfrm>
                  <a:off x="432" y="3253"/>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81" name="Freeform 41"/>
                <p:cNvSpPr>
                  <a:spLocks/>
                </p:cNvSpPr>
                <p:nvPr/>
              </p:nvSpPr>
              <p:spPr bwMode="auto">
                <a:xfrm flipV="1">
                  <a:off x="666" y="3312"/>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grpSp>
          <p:grpSp>
            <p:nvGrpSpPr>
              <p:cNvPr id="71" name="Group 42"/>
              <p:cNvGrpSpPr>
                <a:grpSpLocks/>
              </p:cNvGrpSpPr>
              <p:nvPr/>
            </p:nvGrpSpPr>
            <p:grpSpPr bwMode="auto">
              <a:xfrm>
                <a:off x="900" y="3252"/>
                <a:ext cx="474" cy="118"/>
                <a:chOff x="432" y="3253"/>
                <a:chExt cx="474" cy="118"/>
              </a:xfrm>
            </p:grpSpPr>
            <p:sp>
              <p:nvSpPr>
                <p:cNvPr id="78" name="Freeform 43"/>
                <p:cNvSpPr>
                  <a:spLocks/>
                </p:cNvSpPr>
                <p:nvPr/>
              </p:nvSpPr>
              <p:spPr bwMode="auto">
                <a:xfrm>
                  <a:off x="432" y="3253"/>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79" name="Freeform 44"/>
                <p:cNvSpPr>
                  <a:spLocks/>
                </p:cNvSpPr>
                <p:nvPr/>
              </p:nvSpPr>
              <p:spPr bwMode="auto">
                <a:xfrm flipV="1">
                  <a:off x="666" y="3312"/>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grpSp>
          <p:grpSp>
            <p:nvGrpSpPr>
              <p:cNvPr id="72" name="Group 45"/>
              <p:cNvGrpSpPr>
                <a:grpSpLocks/>
              </p:cNvGrpSpPr>
              <p:nvPr/>
            </p:nvGrpSpPr>
            <p:grpSpPr bwMode="auto">
              <a:xfrm>
                <a:off x="1368" y="3254"/>
                <a:ext cx="474" cy="118"/>
                <a:chOff x="432" y="3253"/>
                <a:chExt cx="474" cy="118"/>
              </a:xfrm>
            </p:grpSpPr>
            <p:sp>
              <p:nvSpPr>
                <p:cNvPr id="76" name="Freeform 46"/>
                <p:cNvSpPr>
                  <a:spLocks/>
                </p:cNvSpPr>
                <p:nvPr/>
              </p:nvSpPr>
              <p:spPr bwMode="auto">
                <a:xfrm>
                  <a:off x="432" y="3253"/>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77" name="Freeform 47"/>
                <p:cNvSpPr>
                  <a:spLocks/>
                </p:cNvSpPr>
                <p:nvPr/>
              </p:nvSpPr>
              <p:spPr bwMode="auto">
                <a:xfrm flipV="1">
                  <a:off x="666" y="3312"/>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grpSp>
          <p:grpSp>
            <p:nvGrpSpPr>
              <p:cNvPr id="73" name="Group 48"/>
              <p:cNvGrpSpPr>
                <a:grpSpLocks/>
              </p:cNvGrpSpPr>
              <p:nvPr/>
            </p:nvGrpSpPr>
            <p:grpSpPr bwMode="auto">
              <a:xfrm>
                <a:off x="1836" y="3253"/>
                <a:ext cx="474" cy="118"/>
                <a:chOff x="432" y="3253"/>
                <a:chExt cx="474" cy="118"/>
              </a:xfrm>
            </p:grpSpPr>
            <p:sp>
              <p:nvSpPr>
                <p:cNvPr id="74" name="Freeform 49"/>
                <p:cNvSpPr>
                  <a:spLocks/>
                </p:cNvSpPr>
                <p:nvPr/>
              </p:nvSpPr>
              <p:spPr bwMode="auto">
                <a:xfrm>
                  <a:off x="432" y="3253"/>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75" name="Freeform 50"/>
                <p:cNvSpPr>
                  <a:spLocks/>
                </p:cNvSpPr>
                <p:nvPr/>
              </p:nvSpPr>
              <p:spPr bwMode="auto">
                <a:xfrm flipV="1">
                  <a:off x="666" y="3312"/>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grpSp>
        </p:grpSp>
        <p:grpSp>
          <p:nvGrpSpPr>
            <p:cNvPr id="85" name="Group 38"/>
            <p:cNvGrpSpPr>
              <a:grpSpLocks/>
            </p:cNvGrpSpPr>
            <p:nvPr/>
          </p:nvGrpSpPr>
          <p:grpSpPr bwMode="auto">
            <a:xfrm rot="16200000">
              <a:off x="2652505" y="4017650"/>
              <a:ext cx="907944" cy="187845"/>
              <a:chOff x="432" y="3252"/>
              <a:chExt cx="1878" cy="120"/>
            </a:xfrm>
          </p:grpSpPr>
          <p:grpSp>
            <p:nvGrpSpPr>
              <p:cNvPr id="86" name="Group 39"/>
              <p:cNvGrpSpPr>
                <a:grpSpLocks/>
              </p:cNvGrpSpPr>
              <p:nvPr/>
            </p:nvGrpSpPr>
            <p:grpSpPr bwMode="auto">
              <a:xfrm>
                <a:off x="432" y="3253"/>
                <a:ext cx="474" cy="118"/>
                <a:chOff x="432" y="3253"/>
                <a:chExt cx="474" cy="118"/>
              </a:xfrm>
            </p:grpSpPr>
            <p:sp>
              <p:nvSpPr>
                <p:cNvPr id="96" name="Freeform 40"/>
                <p:cNvSpPr>
                  <a:spLocks/>
                </p:cNvSpPr>
                <p:nvPr/>
              </p:nvSpPr>
              <p:spPr bwMode="auto">
                <a:xfrm>
                  <a:off x="432" y="3253"/>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97" name="Freeform 41"/>
                <p:cNvSpPr>
                  <a:spLocks/>
                </p:cNvSpPr>
                <p:nvPr/>
              </p:nvSpPr>
              <p:spPr bwMode="auto">
                <a:xfrm flipV="1">
                  <a:off x="666" y="3312"/>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grpSp>
          <p:grpSp>
            <p:nvGrpSpPr>
              <p:cNvPr id="87" name="Group 42"/>
              <p:cNvGrpSpPr>
                <a:grpSpLocks/>
              </p:cNvGrpSpPr>
              <p:nvPr/>
            </p:nvGrpSpPr>
            <p:grpSpPr bwMode="auto">
              <a:xfrm>
                <a:off x="900" y="3252"/>
                <a:ext cx="474" cy="118"/>
                <a:chOff x="432" y="3253"/>
                <a:chExt cx="474" cy="118"/>
              </a:xfrm>
            </p:grpSpPr>
            <p:sp>
              <p:nvSpPr>
                <p:cNvPr id="94" name="Freeform 43"/>
                <p:cNvSpPr>
                  <a:spLocks/>
                </p:cNvSpPr>
                <p:nvPr/>
              </p:nvSpPr>
              <p:spPr bwMode="auto">
                <a:xfrm>
                  <a:off x="432" y="3253"/>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95" name="Freeform 44"/>
                <p:cNvSpPr>
                  <a:spLocks/>
                </p:cNvSpPr>
                <p:nvPr/>
              </p:nvSpPr>
              <p:spPr bwMode="auto">
                <a:xfrm flipV="1">
                  <a:off x="666" y="3312"/>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grpSp>
          <p:grpSp>
            <p:nvGrpSpPr>
              <p:cNvPr id="88" name="Group 45"/>
              <p:cNvGrpSpPr>
                <a:grpSpLocks/>
              </p:cNvGrpSpPr>
              <p:nvPr/>
            </p:nvGrpSpPr>
            <p:grpSpPr bwMode="auto">
              <a:xfrm>
                <a:off x="1368" y="3254"/>
                <a:ext cx="474" cy="118"/>
                <a:chOff x="432" y="3253"/>
                <a:chExt cx="474" cy="118"/>
              </a:xfrm>
            </p:grpSpPr>
            <p:sp>
              <p:nvSpPr>
                <p:cNvPr id="92" name="Freeform 46"/>
                <p:cNvSpPr>
                  <a:spLocks/>
                </p:cNvSpPr>
                <p:nvPr/>
              </p:nvSpPr>
              <p:spPr bwMode="auto">
                <a:xfrm>
                  <a:off x="432" y="3253"/>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93" name="Freeform 47"/>
                <p:cNvSpPr>
                  <a:spLocks/>
                </p:cNvSpPr>
                <p:nvPr/>
              </p:nvSpPr>
              <p:spPr bwMode="auto">
                <a:xfrm flipV="1">
                  <a:off x="666" y="3312"/>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grpSp>
          <p:grpSp>
            <p:nvGrpSpPr>
              <p:cNvPr id="89" name="Group 48"/>
              <p:cNvGrpSpPr>
                <a:grpSpLocks/>
              </p:cNvGrpSpPr>
              <p:nvPr/>
            </p:nvGrpSpPr>
            <p:grpSpPr bwMode="auto">
              <a:xfrm>
                <a:off x="1836" y="3253"/>
                <a:ext cx="474" cy="118"/>
                <a:chOff x="432" y="3253"/>
                <a:chExt cx="474" cy="118"/>
              </a:xfrm>
            </p:grpSpPr>
            <p:sp>
              <p:nvSpPr>
                <p:cNvPr id="90" name="Freeform 49"/>
                <p:cNvSpPr>
                  <a:spLocks/>
                </p:cNvSpPr>
                <p:nvPr/>
              </p:nvSpPr>
              <p:spPr bwMode="auto">
                <a:xfrm>
                  <a:off x="432" y="3253"/>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91" name="Freeform 50"/>
                <p:cNvSpPr>
                  <a:spLocks/>
                </p:cNvSpPr>
                <p:nvPr/>
              </p:nvSpPr>
              <p:spPr bwMode="auto">
                <a:xfrm flipV="1">
                  <a:off x="666" y="3312"/>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grpSp>
        </p:grpSp>
        <p:grpSp>
          <p:nvGrpSpPr>
            <p:cNvPr id="98" name="Group 38"/>
            <p:cNvGrpSpPr>
              <a:grpSpLocks/>
            </p:cNvGrpSpPr>
            <p:nvPr/>
          </p:nvGrpSpPr>
          <p:grpSpPr bwMode="auto">
            <a:xfrm rot="16200000">
              <a:off x="3068951" y="5090905"/>
              <a:ext cx="907944" cy="187845"/>
              <a:chOff x="432" y="3252"/>
              <a:chExt cx="1878" cy="120"/>
            </a:xfrm>
          </p:grpSpPr>
          <p:grpSp>
            <p:nvGrpSpPr>
              <p:cNvPr id="99" name="Group 39"/>
              <p:cNvGrpSpPr>
                <a:grpSpLocks/>
              </p:cNvGrpSpPr>
              <p:nvPr/>
            </p:nvGrpSpPr>
            <p:grpSpPr bwMode="auto">
              <a:xfrm>
                <a:off x="432" y="3253"/>
                <a:ext cx="474" cy="118"/>
                <a:chOff x="432" y="3253"/>
                <a:chExt cx="474" cy="118"/>
              </a:xfrm>
            </p:grpSpPr>
            <p:sp>
              <p:nvSpPr>
                <p:cNvPr id="109" name="Freeform 40"/>
                <p:cNvSpPr>
                  <a:spLocks/>
                </p:cNvSpPr>
                <p:nvPr/>
              </p:nvSpPr>
              <p:spPr bwMode="auto">
                <a:xfrm>
                  <a:off x="432" y="3253"/>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110" name="Freeform 41"/>
                <p:cNvSpPr>
                  <a:spLocks/>
                </p:cNvSpPr>
                <p:nvPr/>
              </p:nvSpPr>
              <p:spPr bwMode="auto">
                <a:xfrm flipV="1">
                  <a:off x="666" y="3312"/>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grpSp>
          <p:grpSp>
            <p:nvGrpSpPr>
              <p:cNvPr id="100" name="Group 42"/>
              <p:cNvGrpSpPr>
                <a:grpSpLocks/>
              </p:cNvGrpSpPr>
              <p:nvPr/>
            </p:nvGrpSpPr>
            <p:grpSpPr bwMode="auto">
              <a:xfrm>
                <a:off x="900" y="3252"/>
                <a:ext cx="474" cy="118"/>
                <a:chOff x="432" y="3253"/>
                <a:chExt cx="474" cy="118"/>
              </a:xfrm>
            </p:grpSpPr>
            <p:sp>
              <p:nvSpPr>
                <p:cNvPr id="107" name="Freeform 43"/>
                <p:cNvSpPr>
                  <a:spLocks/>
                </p:cNvSpPr>
                <p:nvPr/>
              </p:nvSpPr>
              <p:spPr bwMode="auto">
                <a:xfrm>
                  <a:off x="432" y="3253"/>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108" name="Freeform 44"/>
                <p:cNvSpPr>
                  <a:spLocks/>
                </p:cNvSpPr>
                <p:nvPr/>
              </p:nvSpPr>
              <p:spPr bwMode="auto">
                <a:xfrm flipV="1">
                  <a:off x="666" y="3312"/>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grpSp>
          <p:grpSp>
            <p:nvGrpSpPr>
              <p:cNvPr id="101" name="Group 45"/>
              <p:cNvGrpSpPr>
                <a:grpSpLocks/>
              </p:cNvGrpSpPr>
              <p:nvPr/>
            </p:nvGrpSpPr>
            <p:grpSpPr bwMode="auto">
              <a:xfrm>
                <a:off x="1368" y="3254"/>
                <a:ext cx="474" cy="118"/>
                <a:chOff x="432" y="3253"/>
                <a:chExt cx="474" cy="118"/>
              </a:xfrm>
            </p:grpSpPr>
            <p:sp>
              <p:nvSpPr>
                <p:cNvPr id="105" name="Freeform 46"/>
                <p:cNvSpPr>
                  <a:spLocks/>
                </p:cNvSpPr>
                <p:nvPr/>
              </p:nvSpPr>
              <p:spPr bwMode="auto">
                <a:xfrm>
                  <a:off x="432" y="3253"/>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106" name="Freeform 47"/>
                <p:cNvSpPr>
                  <a:spLocks/>
                </p:cNvSpPr>
                <p:nvPr/>
              </p:nvSpPr>
              <p:spPr bwMode="auto">
                <a:xfrm flipV="1">
                  <a:off x="666" y="3312"/>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grpSp>
          <p:grpSp>
            <p:nvGrpSpPr>
              <p:cNvPr id="102" name="Group 48"/>
              <p:cNvGrpSpPr>
                <a:grpSpLocks/>
              </p:cNvGrpSpPr>
              <p:nvPr/>
            </p:nvGrpSpPr>
            <p:grpSpPr bwMode="auto">
              <a:xfrm>
                <a:off x="1836" y="3253"/>
                <a:ext cx="474" cy="118"/>
                <a:chOff x="432" y="3253"/>
                <a:chExt cx="474" cy="118"/>
              </a:xfrm>
            </p:grpSpPr>
            <p:sp>
              <p:nvSpPr>
                <p:cNvPr id="103" name="Freeform 49"/>
                <p:cNvSpPr>
                  <a:spLocks/>
                </p:cNvSpPr>
                <p:nvPr/>
              </p:nvSpPr>
              <p:spPr bwMode="auto">
                <a:xfrm>
                  <a:off x="432" y="3253"/>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104" name="Freeform 50"/>
                <p:cNvSpPr>
                  <a:spLocks/>
                </p:cNvSpPr>
                <p:nvPr/>
              </p:nvSpPr>
              <p:spPr bwMode="auto">
                <a:xfrm flipV="1">
                  <a:off x="666" y="3312"/>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grpSp>
        </p:grpSp>
        <p:grpSp>
          <p:nvGrpSpPr>
            <p:cNvPr id="111" name="Group 38"/>
            <p:cNvGrpSpPr>
              <a:grpSpLocks/>
            </p:cNvGrpSpPr>
            <p:nvPr/>
          </p:nvGrpSpPr>
          <p:grpSpPr bwMode="auto">
            <a:xfrm rot="16200000">
              <a:off x="2383151" y="5313050"/>
              <a:ext cx="907944" cy="187845"/>
              <a:chOff x="432" y="3252"/>
              <a:chExt cx="1878" cy="120"/>
            </a:xfrm>
          </p:grpSpPr>
          <p:grpSp>
            <p:nvGrpSpPr>
              <p:cNvPr id="112" name="Group 39"/>
              <p:cNvGrpSpPr>
                <a:grpSpLocks/>
              </p:cNvGrpSpPr>
              <p:nvPr/>
            </p:nvGrpSpPr>
            <p:grpSpPr bwMode="auto">
              <a:xfrm>
                <a:off x="432" y="3253"/>
                <a:ext cx="474" cy="118"/>
                <a:chOff x="432" y="3253"/>
                <a:chExt cx="474" cy="118"/>
              </a:xfrm>
            </p:grpSpPr>
            <p:sp>
              <p:nvSpPr>
                <p:cNvPr id="158" name="Freeform 40"/>
                <p:cNvSpPr>
                  <a:spLocks/>
                </p:cNvSpPr>
                <p:nvPr/>
              </p:nvSpPr>
              <p:spPr bwMode="auto">
                <a:xfrm>
                  <a:off x="432" y="3253"/>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159" name="Freeform 41"/>
                <p:cNvSpPr>
                  <a:spLocks/>
                </p:cNvSpPr>
                <p:nvPr/>
              </p:nvSpPr>
              <p:spPr bwMode="auto">
                <a:xfrm flipV="1">
                  <a:off x="666" y="3312"/>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grpSp>
          <p:grpSp>
            <p:nvGrpSpPr>
              <p:cNvPr id="113" name="Group 42"/>
              <p:cNvGrpSpPr>
                <a:grpSpLocks/>
              </p:cNvGrpSpPr>
              <p:nvPr/>
            </p:nvGrpSpPr>
            <p:grpSpPr bwMode="auto">
              <a:xfrm>
                <a:off x="900" y="3252"/>
                <a:ext cx="474" cy="118"/>
                <a:chOff x="432" y="3253"/>
                <a:chExt cx="474" cy="118"/>
              </a:xfrm>
            </p:grpSpPr>
            <p:sp>
              <p:nvSpPr>
                <p:cNvPr id="156" name="Freeform 43"/>
                <p:cNvSpPr>
                  <a:spLocks/>
                </p:cNvSpPr>
                <p:nvPr/>
              </p:nvSpPr>
              <p:spPr bwMode="auto">
                <a:xfrm>
                  <a:off x="432" y="3253"/>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157" name="Freeform 44"/>
                <p:cNvSpPr>
                  <a:spLocks/>
                </p:cNvSpPr>
                <p:nvPr/>
              </p:nvSpPr>
              <p:spPr bwMode="auto">
                <a:xfrm flipV="1">
                  <a:off x="666" y="3312"/>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grpSp>
          <p:grpSp>
            <p:nvGrpSpPr>
              <p:cNvPr id="114" name="Group 45"/>
              <p:cNvGrpSpPr>
                <a:grpSpLocks/>
              </p:cNvGrpSpPr>
              <p:nvPr/>
            </p:nvGrpSpPr>
            <p:grpSpPr bwMode="auto">
              <a:xfrm>
                <a:off x="1368" y="3254"/>
                <a:ext cx="474" cy="118"/>
                <a:chOff x="432" y="3253"/>
                <a:chExt cx="474" cy="118"/>
              </a:xfrm>
            </p:grpSpPr>
            <p:sp>
              <p:nvSpPr>
                <p:cNvPr id="118" name="Freeform 46"/>
                <p:cNvSpPr>
                  <a:spLocks/>
                </p:cNvSpPr>
                <p:nvPr/>
              </p:nvSpPr>
              <p:spPr bwMode="auto">
                <a:xfrm>
                  <a:off x="432" y="3253"/>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119" name="Freeform 47"/>
                <p:cNvSpPr>
                  <a:spLocks/>
                </p:cNvSpPr>
                <p:nvPr/>
              </p:nvSpPr>
              <p:spPr bwMode="auto">
                <a:xfrm flipV="1">
                  <a:off x="666" y="3312"/>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grpSp>
          <p:grpSp>
            <p:nvGrpSpPr>
              <p:cNvPr id="115" name="Group 48"/>
              <p:cNvGrpSpPr>
                <a:grpSpLocks/>
              </p:cNvGrpSpPr>
              <p:nvPr/>
            </p:nvGrpSpPr>
            <p:grpSpPr bwMode="auto">
              <a:xfrm>
                <a:off x="1836" y="3253"/>
                <a:ext cx="474" cy="118"/>
                <a:chOff x="432" y="3253"/>
                <a:chExt cx="474" cy="118"/>
              </a:xfrm>
            </p:grpSpPr>
            <p:sp>
              <p:nvSpPr>
                <p:cNvPr id="116" name="Freeform 49"/>
                <p:cNvSpPr>
                  <a:spLocks/>
                </p:cNvSpPr>
                <p:nvPr/>
              </p:nvSpPr>
              <p:spPr bwMode="auto">
                <a:xfrm>
                  <a:off x="432" y="3253"/>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117" name="Freeform 50"/>
                <p:cNvSpPr>
                  <a:spLocks/>
                </p:cNvSpPr>
                <p:nvPr/>
              </p:nvSpPr>
              <p:spPr bwMode="auto">
                <a:xfrm flipV="1">
                  <a:off x="666" y="3312"/>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grpSp>
        </p:grpSp>
        <p:grpSp>
          <p:nvGrpSpPr>
            <p:cNvPr id="160" name="Group 38"/>
            <p:cNvGrpSpPr>
              <a:grpSpLocks/>
            </p:cNvGrpSpPr>
            <p:nvPr/>
          </p:nvGrpSpPr>
          <p:grpSpPr bwMode="auto">
            <a:xfrm rot="16200000">
              <a:off x="2119105" y="4246250"/>
              <a:ext cx="907944" cy="187845"/>
              <a:chOff x="432" y="3252"/>
              <a:chExt cx="1878" cy="120"/>
            </a:xfrm>
          </p:grpSpPr>
          <p:grpSp>
            <p:nvGrpSpPr>
              <p:cNvPr id="161" name="Group 39"/>
              <p:cNvGrpSpPr>
                <a:grpSpLocks/>
              </p:cNvGrpSpPr>
              <p:nvPr/>
            </p:nvGrpSpPr>
            <p:grpSpPr bwMode="auto">
              <a:xfrm>
                <a:off x="432" y="3253"/>
                <a:ext cx="474" cy="118"/>
                <a:chOff x="432" y="3253"/>
                <a:chExt cx="474" cy="118"/>
              </a:xfrm>
            </p:grpSpPr>
            <p:sp>
              <p:nvSpPr>
                <p:cNvPr id="171" name="Freeform 40"/>
                <p:cNvSpPr>
                  <a:spLocks/>
                </p:cNvSpPr>
                <p:nvPr/>
              </p:nvSpPr>
              <p:spPr bwMode="auto">
                <a:xfrm>
                  <a:off x="432" y="3253"/>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172" name="Freeform 41"/>
                <p:cNvSpPr>
                  <a:spLocks/>
                </p:cNvSpPr>
                <p:nvPr/>
              </p:nvSpPr>
              <p:spPr bwMode="auto">
                <a:xfrm flipV="1">
                  <a:off x="666" y="3312"/>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grpSp>
          <p:grpSp>
            <p:nvGrpSpPr>
              <p:cNvPr id="162" name="Group 42"/>
              <p:cNvGrpSpPr>
                <a:grpSpLocks/>
              </p:cNvGrpSpPr>
              <p:nvPr/>
            </p:nvGrpSpPr>
            <p:grpSpPr bwMode="auto">
              <a:xfrm>
                <a:off x="900" y="3252"/>
                <a:ext cx="474" cy="118"/>
                <a:chOff x="432" y="3253"/>
                <a:chExt cx="474" cy="118"/>
              </a:xfrm>
            </p:grpSpPr>
            <p:sp>
              <p:nvSpPr>
                <p:cNvPr id="169" name="Freeform 43"/>
                <p:cNvSpPr>
                  <a:spLocks/>
                </p:cNvSpPr>
                <p:nvPr/>
              </p:nvSpPr>
              <p:spPr bwMode="auto">
                <a:xfrm>
                  <a:off x="432" y="3253"/>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170" name="Freeform 44"/>
                <p:cNvSpPr>
                  <a:spLocks/>
                </p:cNvSpPr>
                <p:nvPr/>
              </p:nvSpPr>
              <p:spPr bwMode="auto">
                <a:xfrm flipV="1">
                  <a:off x="666" y="3312"/>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grpSp>
          <p:grpSp>
            <p:nvGrpSpPr>
              <p:cNvPr id="163" name="Group 45"/>
              <p:cNvGrpSpPr>
                <a:grpSpLocks/>
              </p:cNvGrpSpPr>
              <p:nvPr/>
            </p:nvGrpSpPr>
            <p:grpSpPr bwMode="auto">
              <a:xfrm>
                <a:off x="1368" y="3254"/>
                <a:ext cx="474" cy="118"/>
                <a:chOff x="432" y="3253"/>
                <a:chExt cx="474" cy="118"/>
              </a:xfrm>
            </p:grpSpPr>
            <p:sp>
              <p:nvSpPr>
                <p:cNvPr id="167" name="Freeform 46"/>
                <p:cNvSpPr>
                  <a:spLocks/>
                </p:cNvSpPr>
                <p:nvPr/>
              </p:nvSpPr>
              <p:spPr bwMode="auto">
                <a:xfrm>
                  <a:off x="432" y="3253"/>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168" name="Freeform 47"/>
                <p:cNvSpPr>
                  <a:spLocks/>
                </p:cNvSpPr>
                <p:nvPr/>
              </p:nvSpPr>
              <p:spPr bwMode="auto">
                <a:xfrm flipV="1">
                  <a:off x="666" y="3312"/>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grpSp>
          <p:grpSp>
            <p:nvGrpSpPr>
              <p:cNvPr id="164" name="Group 48"/>
              <p:cNvGrpSpPr>
                <a:grpSpLocks/>
              </p:cNvGrpSpPr>
              <p:nvPr/>
            </p:nvGrpSpPr>
            <p:grpSpPr bwMode="auto">
              <a:xfrm>
                <a:off x="1836" y="3253"/>
                <a:ext cx="474" cy="118"/>
                <a:chOff x="432" y="3253"/>
                <a:chExt cx="474" cy="118"/>
              </a:xfrm>
            </p:grpSpPr>
            <p:sp>
              <p:nvSpPr>
                <p:cNvPr id="165" name="Freeform 49"/>
                <p:cNvSpPr>
                  <a:spLocks/>
                </p:cNvSpPr>
                <p:nvPr/>
              </p:nvSpPr>
              <p:spPr bwMode="auto">
                <a:xfrm>
                  <a:off x="432" y="3253"/>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166" name="Freeform 50"/>
                <p:cNvSpPr>
                  <a:spLocks/>
                </p:cNvSpPr>
                <p:nvPr/>
              </p:nvSpPr>
              <p:spPr bwMode="auto">
                <a:xfrm flipV="1">
                  <a:off x="666" y="3312"/>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grpSp>
        </p:grpSp>
      </p:grpSp>
      <p:grpSp>
        <p:nvGrpSpPr>
          <p:cNvPr id="5" name="Group 4"/>
          <p:cNvGrpSpPr/>
          <p:nvPr/>
        </p:nvGrpSpPr>
        <p:grpSpPr>
          <a:xfrm>
            <a:off x="5147720" y="4800600"/>
            <a:ext cx="184714" cy="907945"/>
            <a:chOff x="5147720" y="4800600"/>
            <a:chExt cx="184714" cy="907945"/>
          </a:xfrm>
        </p:grpSpPr>
        <p:sp>
          <p:nvSpPr>
            <p:cNvPr id="184" name="Freeform 40"/>
            <p:cNvSpPr>
              <a:spLocks/>
            </p:cNvSpPr>
            <p:nvPr/>
          </p:nvSpPr>
          <p:spPr bwMode="auto">
            <a:xfrm rot="16200000">
              <a:off x="5135883" y="5604351"/>
              <a:ext cx="116031" cy="92357"/>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185" name="Freeform 41"/>
            <p:cNvSpPr>
              <a:spLocks/>
            </p:cNvSpPr>
            <p:nvPr/>
          </p:nvSpPr>
          <p:spPr bwMode="auto">
            <a:xfrm rot="16200000" flipV="1">
              <a:off x="5228240" y="5491220"/>
              <a:ext cx="116031" cy="92357"/>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183" name="Freeform 44"/>
            <p:cNvSpPr>
              <a:spLocks/>
            </p:cNvSpPr>
            <p:nvPr/>
          </p:nvSpPr>
          <p:spPr bwMode="auto">
            <a:xfrm rot="16200000" flipV="1">
              <a:off x="5226675" y="5264959"/>
              <a:ext cx="116031" cy="92357"/>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180" name="Freeform 46"/>
            <p:cNvSpPr>
              <a:spLocks/>
            </p:cNvSpPr>
            <p:nvPr/>
          </p:nvSpPr>
          <p:spPr bwMode="auto">
            <a:xfrm rot="16200000">
              <a:off x="5137449" y="5151829"/>
              <a:ext cx="116031" cy="92357"/>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179" name="Freeform 50"/>
            <p:cNvSpPr>
              <a:spLocks/>
            </p:cNvSpPr>
            <p:nvPr/>
          </p:nvSpPr>
          <p:spPr bwMode="auto">
            <a:xfrm rot="16200000" flipV="1">
              <a:off x="5228240" y="4812437"/>
              <a:ext cx="116031" cy="92357"/>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grpSp>
      <p:grpSp>
        <p:nvGrpSpPr>
          <p:cNvPr id="6" name="Group 5"/>
          <p:cNvGrpSpPr/>
          <p:nvPr/>
        </p:nvGrpSpPr>
        <p:grpSpPr>
          <a:xfrm>
            <a:off x="6553200" y="4983480"/>
            <a:ext cx="274320" cy="502920"/>
            <a:chOff x="6553200" y="4983480"/>
            <a:chExt cx="274320" cy="502920"/>
          </a:xfrm>
        </p:grpSpPr>
        <p:sp>
          <p:nvSpPr>
            <p:cNvPr id="186" name="Freeform 44"/>
            <p:cNvSpPr>
              <a:spLocks/>
            </p:cNvSpPr>
            <p:nvPr/>
          </p:nvSpPr>
          <p:spPr bwMode="auto">
            <a:xfrm rot="16200000" flipV="1">
              <a:off x="6677606" y="5382206"/>
              <a:ext cx="116031" cy="92357"/>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187" name="Freeform 46"/>
            <p:cNvSpPr>
              <a:spLocks/>
            </p:cNvSpPr>
            <p:nvPr/>
          </p:nvSpPr>
          <p:spPr bwMode="auto">
            <a:xfrm rot="16200000">
              <a:off x="6588380" y="5269076"/>
              <a:ext cx="116031" cy="92357"/>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188" name="Oval 187"/>
            <p:cNvSpPr/>
            <p:nvPr/>
          </p:nvSpPr>
          <p:spPr bwMode="auto">
            <a:xfrm>
              <a:off x="6553200" y="4983480"/>
              <a:ext cx="274320" cy="274320"/>
            </a:xfrm>
            <a:prstGeom prst="ellipse">
              <a:avLst/>
            </a:prstGeom>
            <a:solidFill>
              <a:srgbClr val="00B0F0"/>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grpSp>
    </p:spTree>
    <p:extLst>
      <p:ext uri="{BB962C8B-B14F-4D97-AF65-F5344CB8AC3E}">
        <p14:creationId xmlns:p14="http://schemas.microsoft.com/office/powerpoint/2010/main" val="4100857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1686" y="152400"/>
            <a:ext cx="8853714" cy="769441"/>
          </a:xfrm>
          <a:prstGeom prst="rect">
            <a:avLst/>
          </a:prstGeom>
          <a:noFill/>
        </p:spPr>
        <p:txBody>
          <a:bodyPr wrap="square" rtlCol="0">
            <a:spAutoFit/>
          </a:bodyPr>
          <a:lstStyle/>
          <a:p>
            <a:pPr algn="ctr"/>
            <a:r>
              <a:rPr lang="en-US" sz="4400" b="1" i="0" dirty="0" smtClean="0"/>
              <a:t>Translation per Crick (1950’s)</a:t>
            </a:r>
            <a:endParaRPr lang="en-US" sz="4400" i="0" dirty="0"/>
          </a:p>
        </p:txBody>
      </p:sp>
      <p:sp>
        <p:nvSpPr>
          <p:cNvPr id="7" name="TextBox 6"/>
          <p:cNvSpPr txBox="1"/>
          <p:nvPr/>
        </p:nvSpPr>
        <p:spPr>
          <a:xfrm>
            <a:off x="838200" y="1219200"/>
            <a:ext cx="7315200" cy="523220"/>
          </a:xfrm>
          <a:prstGeom prst="rect">
            <a:avLst/>
          </a:prstGeom>
          <a:noFill/>
        </p:spPr>
        <p:txBody>
          <a:bodyPr wrap="square" rtlCol="0">
            <a:spAutoFit/>
          </a:bodyPr>
          <a:lstStyle/>
          <a:p>
            <a:pPr>
              <a:buFont typeface="Arial" pitchFamily="34" charset="0"/>
              <a:buChar char="•"/>
            </a:pPr>
            <a:r>
              <a:rPr lang="en-US" sz="2800" b="0" i="0" dirty="0" smtClean="0"/>
              <a:t> Triplet RNA attach to ribosomal RNA</a:t>
            </a:r>
            <a:endParaRPr lang="en-US" sz="2800" b="0" i="0" dirty="0"/>
          </a:p>
        </p:txBody>
      </p:sp>
      <p:sp>
        <p:nvSpPr>
          <p:cNvPr id="8" name="TextBox 7"/>
          <p:cNvSpPr txBox="1"/>
          <p:nvPr/>
        </p:nvSpPr>
        <p:spPr>
          <a:xfrm>
            <a:off x="838200" y="1762780"/>
            <a:ext cx="7315200" cy="523220"/>
          </a:xfrm>
          <a:prstGeom prst="rect">
            <a:avLst/>
          </a:prstGeom>
          <a:noFill/>
        </p:spPr>
        <p:txBody>
          <a:bodyPr wrap="square" rtlCol="0">
            <a:spAutoFit/>
          </a:bodyPr>
          <a:lstStyle/>
          <a:p>
            <a:pPr>
              <a:buFont typeface="Arial" pitchFamily="34" charset="0"/>
              <a:buChar char="•"/>
            </a:pPr>
            <a:r>
              <a:rPr lang="en-US" sz="2800" b="0" i="0" dirty="0" smtClean="0"/>
              <a:t> Amino acids link together</a:t>
            </a:r>
            <a:endParaRPr lang="en-US" sz="2800" b="0" i="0" dirty="0"/>
          </a:p>
        </p:txBody>
      </p:sp>
      <p:sp>
        <p:nvSpPr>
          <p:cNvPr id="9" name="TextBox 8"/>
          <p:cNvSpPr txBox="1"/>
          <p:nvPr/>
        </p:nvSpPr>
        <p:spPr>
          <a:xfrm>
            <a:off x="838200" y="2257676"/>
            <a:ext cx="7315200" cy="523220"/>
          </a:xfrm>
          <a:prstGeom prst="rect">
            <a:avLst/>
          </a:prstGeom>
          <a:noFill/>
        </p:spPr>
        <p:txBody>
          <a:bodyPr wrap="square" rtlCol="0">
            <a:spAutoFit/>
          </a:bodyPr>
          <a:lstStyle/>
          <a:p>
            <a:pPr>
              <a:buFont typeface="Arial" pitchFamily="34" charset="0"/>
              <a:buChar char="•"/>
            </a:pPr>
            <a:r>
              <a:rPr lang="en-US" sz="2800" b="0" i="0" dirty="0" smtClean="0"/>
              <a:t> </a:t>
            </a:r>
            <a:r>
              <a:rPr lang="en-US" sz="2800" b="1" i="0" dirty="0" smtClean="0"/>
              <a:t>Protein!</a:t>
            </a:r>
            <a:endParaRPr lang="en-US" sz="2800" b="1" i="0" dirty="0"/>
          </a:p>
        </p:txBody>
      </p:sp>
      <p:grpSp>
        <p:nvGrpSpPr>
          <p:cNvPr id="48" name="Group 38"/>
          <p:cNvGrpSpPr>
            <a:grpSpLocks/>
          </p:cNvGrpSpPr>
          <p:nvPr/>
        </p:nvGrpSpPr>
        <p:grpSpPr bwMode="auto">
          <a:xfrm rot="16200000">
            <a:off x="1586733" y="4635043"/>
            <a:ext cx="907944" cy="187845"/>
            <a:chOff x="432" y="3252"/>
            <a:chExt cx="1878" cy="120"/>
          </a:xfrm>
        </p:grpSpPr>
        <p:grpSp>
          <p:nvGrpSpPr>
            <p:cNvPr id="70" name="Group 39"/>
            <p:cNvGrpSpPr>
              <a:grpSpLocks/>
            </p:cNvGrpSpPr>
            <p:nvPr/>
          </p:nvGrpSpPr>
          <p:grpSpPr bwMode="auto">
            <a:xfrm>
              <a:off x="432" y="3253"/>
              <a:ext cx="474" cy="118"/>
              <a:chOff x="432" y="3253"/>
              <a:chExt cx="474" cy="118"/>
            </a:xfrm>
          </p:grpSpPr>
          <p:sp>
            <p:nvSpPr>
              <p:cNvPr id="80" name="Freeform 40"/>
              <p:cNvSpPr>
                <a:spLocks/>
              </p:cNvSpPr>
              <p:nvPr/>
            </p:nvSpPr>
            <p:spPr bwMode="auto">
              <a:xfrm>
                <a:off x="432" y="3253"/>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81" name="Freeform 41"/>
              <p:cNvSpPr>
                <a:spLocks/>
              </p:cNvSpPr>
              <p:nvPr/>
            </p:nvSpPr>
            <p:spPr bwMode="auto">
              <a:xfrm flipV="1">
                <a:off x="666" y="3312"/>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grpSp>
        <p:grpSp>
          <p:nvGrpSpPr>
            <p:cNvPr id="71" name="Group 42"/>
            <p:cNvGrpSpPr>
              <a:grpSpLocks/>
            </p:cNvGrpSpPr>
            <p:nvPr/>
          </p:nvGrpSpPr>
          <p:grpSpPr bwMode="auto">
            <a:xfrm>
              <a:off x="900" y="3252"/>
              <a:ext cx="474" cy="118"/>
              <a:chOff x="432" y="3253"/>
              <a:chExt cx="474" cy="118"/>
            </a:xfrm>
          </p:grpSpPr>
          <p:sp>
            <p:nvSpPr>
              <p:cNvPr id="78" name="Freeform 43"/>
              <p:cNvSpPr>
                <a:spLocks/>
              </p:cNvSpPr>
              <p:nvPr/>
            </p:nvSpPr>
            <p:spPr bwMode="auto">
              <a:xfrm>
                <a:off x="432" y="3253"/>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79" name="Freeform 44"/>
              <p:cNvSpPr>
                <a:spLocks/>
              </p:cNvSpPr>
              <p:nvPr/>
            </p:nvSpPr>
            <p:spPr bwMode="auto">
              <a:xfrm flipV="1">
                <a:off x="666" y="3312"/>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grpSp>
        <p:grpSp>
          <p:nvGrpSpPr>
            <p:cNvPr id="72" name="Group 45"/>
            <p:cNvGrpSpPr>
              <a:grpSpLocks/>
            </p:cNvGrpSpPr>
            <p:nvPr/>
          </p:nvGrpSpPr>
          <p:grpSpPr bwMode="auto">
            <a:xfrm>
              <a:off x="1368" y="3254"/>
              <a:ext cx="474" cy="118"/>
              <a:chOff x="432" y="3253"/>
              <a:chExt cx="474" cy="118"/>
            </a:xfrm>
          </p:grpSpPr>
          <p:sp>
            <p:nvSpPr>
              <p:cNvPr id="76" name="Freeform 46"/>
              <p:cNvSpPr>
                <a:spLocks/>
              </p:cNvSpPr>
              <p:nvPr/>
            </p:nvSpPr>
            <p:spPr bwMode="auto">
              <a:xfrm>
                <a:off x="432" y="3253"/>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77" name="Freeform 47"/>
              <p:cNvSpPr>
                <a:spLocks/>
              </p:cNvSpPr>
              <p:nvPr/>
            </p:nvSpPr>
            <p:spPr bwMode="auto">
              <a:xfrm flipV="1">
                <a:off x="666" y="3312"/>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grpSp>
        <p:grpSp>
          <p:nvGrpSpPr>
            <p:cNvPr id="73" name="Group 48"/>
            <p:cNvGrpSpPr>
              <a:grpSpLocks/>
            </p:cNvGrpSpPr>
            <p:nvPr/>
          </p:nvGrpSpPr>
          <p:grpSpPr bwMode="auto">
            <a:xfrm>
              <a:off x="1836" y="3253"/>
              <a:ext cx="474" cy="118"/>
              <a:chOff x="432" y="3253"/>
              <a:chExt cx="474" cy="118"/>
            </a:xfrm>
          </p:grpSpPr>
          <p:sp>
            <p:nvSpPr>
              <p:cNvPr id="74" name="Freeform 49"/>
              <p:cNvSpPr>
                <a:spLocks/>
              </p:cNvSpPr>
              <p:nvPr/>
            </p:nvSpPr>
            <p:spPr bwMode="auto">
              <a:xfrm>
                <a:off x="432" y="3253"/>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75" name="Freeform 50"/>
              <p:cNvSpPr>
                <a:spLocks/>
              </p:cNvSpPr>
              <p:nvPr/>
            </p:nvSpPr>
            <p:spPr bwMode="auto">
              <a:xfrm flipV="1">
                <a:off x="666" y="3312"/>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grpSp>
      </p:grpSp>
      <p:grpSp>
        <p:nvGrpSpPr>
          <p:cNvPr id="85" name="Group 38"/>
          <p:cNvGrpSpPr>
            <a:grpSpLocks/>
          </p:cNvGrpSpPr>
          <p:nvPr/>
        </p:nvGrpSpPr>
        <p:grpSpPr bwMode="auto">
          <a:xfrm rot="16200000">
            <a:off x="2652505" y="4017650"/>
            <a:ext cx="907944" cy="187845"/>
            <a:chOff x="432" y="3252"/>
            <a:chExt cx="1878" cy="120"/>
          </a:xfrm>
        </p:grpSpPr>
        <p:grpSp>
          <p:nvGrpSpPr>
            <p:cNvPr id="86" name="Group 39"/>
            <p:cNvGrpSpPr>
              <a:grpSpLocks/>
            </p:cNvGrpSpPr>
            <p:nvPr/>
          </p:nvGrpSpPr>
          <p:grpSpPr bwMode="auto">
            <a:xfrm>
              <a:off x="432" y="3253"/>
              <a:ext cx="474" cy="118"/>
              <a:chOff x="432" y="3253"/>
              <a:chExt cx="474" cy="118"/>
            </a:xfrm>
          </p:grpSpPr>
          <p:sp>
            <p:nvSpPr>
              <p:cNvPr id="96" name="Freeform 40"/>
              <p:cNvSpPr>
                <a:spLocks/>
              </p:cNvSpPr>
              <p:nvPr/>
            </p:nvSpPr>
            <p:spPr bwMode="auto">
              <a:xfrm>
                <a:off x="432" y="3253"/>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97" name="Freeform 41"/>
              <p:cNvSpPr>
                <a:spLocks/>
              </p:cNvSpPr>
              <p:nvPr/>
            </p:nvSpPr>
            <p:spPr bwMode="auto">
              <a:xfrm flipV="1">
                <a:off x="666" y="3312"/>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grpSp>
        <p:grpSp>
          <p:nvGrpSpPr>
            <p:cNvPr id="87" name="Group 42"/>
            <p:cNvGrpSpPr>
              <a:grpSpLocks/>
            </p:cNvGrpSpPr>
            <p:nvPr/>
          </p:nvGrpSpPr>
          <p:grpSpPr bwMode="auto">
            <a:xfrm>
              <a:off x="900" y="3252"/>
              <a:ext cx="474" cy="118"/>
              <a:chOff x="432" y="3253"/>
              <a:chExt cx="474" cy="118"/>
            </a:xfrm>
          </p:grpSpPr>
          <p:sp>
            <p:nvSpPr>
              <p:cNvPr id="94" name="Freeform 43"/>
              <p:cNvSpPr>
                <a:spLocks/>
              </p:cNvSpPr>
              <p:nvPr/>
            </p:nvSpPr>
            <p:spPr bwMode="auto">
              <a:xfrm>
                <a:off x="432" y="3253"/>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95" name="Freeform 44"/>
              <p:cNvSpPr>
                <a:spLocks/>
              </p:cNvSpPr>
              <p:nvPr/>
            </p:nvSpPr>
            <p:spPr bwMode="auto">
              <a:xfrm flipV="1">
                <a:off x="666" y="3312"/>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grpSp>
        <p:grpSp>
          <p:nvGrpSpPr>
            <p:cNvPr id="88" name="Group 45"/>
            <p:cNvGrpSpPr>
              <a:grpSpLocks/>
            </p:cNvGrpSpPr>
            <p:nvPr/>
          </p:nvGrpSpPr>
          <p:grpSpPr bwMode="auto">
            <a:xfrm>
              <a:off x="1368" y="3254"/>
              <a:ext cx="474" cy="118"/>
              <a:chOff x="432" y="3253"/>
              <a:chExt cx="474" cy="118"/>
            </a:xfrm>
          </p:grpSpPr>
          <p:sp>
            <p:nvSpPr>
              <p:cNvPr id="92" name="Freeform 46"/>
              <p:cNvSpPr>
                <a:spLocks/>
              </p:cNvSpPr>
              <p:nvPr/>
            </p:nvSpPr>
            <p:spPr bwMode="auto">
              <a:xfrm>
                <a:off x="432" y="3253"/>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93" name="Freeform 47"/>
              <p:cNvSpPr>
                <a:spLocks/>
              </p:cNvSpPr>
              <p:nvPr/>
            </p:nvSpPr>
            <p:spPr bwMode="auto">
              <a:xfrm flipV="1">
                <a:off x="666" y="3312"/>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grpSp>
        <p:grpSp>
          <p:nvGrpSpPr>
            <p:cNvPr id="89" name="Group 48"/>
            <p:cNvGrpSpPr>
              <a:grpSpLocks/>
            </p:cNvGrpSpPr>
            <p:nvPr/>
          </p:nvGrpSpPr>
          <p:grpSpPr bwMode="auto">
            <a:xfrm>
              <a:off x="1836" y="3253"/>
              <a:ext cx="474" cy="118"/>
              <a:chOff x="432" y="3253"/>
              <a:chExt cx="474" cy="118"/>
            </a:xfrm>
          </p:grpSpPr>
          <p:sp>
            <p:nvSpPr>
              <p:cNvPr id="90" name="Freeform 49"/>
              <p:cNvSpPr>
                <a:spLocks/>
              </p:cNvSpPr>
              <p:nvPr/>
            </p:nvSpPr>
            <p:spPr bwMode="auto">
              <a:xfrm>
                <a:off x="432" y="3253"/>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91" name="Freeform 50"/>
              <p:cNvSpPr>
                <a:spLocks/>
              </p:cNvSpPr>
              <p:nvPr/>
            </p:nvSpPr>
            <p:spPr bwMode="auto">
              <a:xfrm flipV="1">
                <a:off x="666" y="3312"/>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grpSp>
      </p:grpSp>
      <p:grpSp>
        <p:nvGrpSpPr>
          <p:cNvPr id="98" name="Group 38"/>
          <p:cNvGrpSpPr>
            <a:grpSpLocks/>
          </p:cNvGrpSpPr>
          <p:nvPr/>
        </p:nvGrpSpPr>
        <p:grpSpPr bwMode="auto">
          <a:xfrm rot="16200000">
            <a:off x="3068951" y="5090905"/>
            <a:ext cx="907944" cy="187845"/>
            <a:chOff x="432" y="3252"/>
            <a:chExt cx="1878" cy="120"/>
          </a:xfrm>
        </p:grpSpPr>
        <p:grpSp>
          <p:nvGrpSpPr>
            <p:cNvPr id="99" name="Group 39"/>
            <p:cNvGrpSpPr>
              <a:grpSpLocks/>
            </p:cNvGrpSpPr>
            <p:nvPr/>
          </p:nvGrpSpPr>
          <p:grpSpPr bwMode="auto">
            <a:xfrm>
              <a:off x="432" y="3253"/>
              <a:ext cx="474" cy="118"/>
              <a:chOff x="432" y="3253"/>
              <a:chExt cx="474" cy="118"/>
            </a:xfrm>
          </p:grpSpPr>
          <p:sp>
            <p:nvSpPr>
              <p:cNvPr id="109" name="Freeform 40"/>
              <p:cNvSpPr>
                <a:spLocks/>
              </p:cNvSpPr>
              <p:nvPr/>
            </p:nvSpPr>
            <p:spPr bwMode="auto">
              <a:xfrm>
                <a:off x="432" y="3253"/>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110" name="Freeform 41"/>
              <p:cNvSpPr>
                <a:spLocks/>
              </p:cNvSpPr>
              <p:nvPr/>
            </p:nvSpPr>
            <p:spPr bwMode="auto">
              <a:xfrm flipV="1">
                <a:off x="666" y="3312"/>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grpSp>
        <p:grpSp>
          <p:nvGrpSpPr>
            <p:cNvPr id="100" name="Group 42"/>
            <p:cNvGrpSpPr>
              <a:grpSpLocks/>
            </p:cNvGrpSpPr>
            <p:nvPr/>
          </p:nvGrpSpPr>
          <p:grpSpPr bwMode="auto">
            <a:xfrm>
              <a:off x="900" y="3252"/>
              <a:ext cx="474" cy="118"/>
              <a:chOff x="432" y="3253"/>
              <a:chExt cx="474" cy="118"/>
            </a:xfrm>
          </p:grpSpPr>
          <p:sp>
            <p:nvSpPr>
              <p:cNvPr id="107" name="Freeform 43"/>
              <p:cNvSpPr>
                <a:spLocks/>
              </p:cNvSpPr>
              <p:nvPr/>
            </p:nvSpPr>
            <p:spPr bwMode="auto">
              <a:xfrm>
                <a:off x="432" y="3253"/>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108" name="Freeform 44"/>
              <p:cNvSpPr>
                <a:spLocks/>
              </p:cNvSpPr>
              <p:nvPr/>
            </p:nvSpPr>
            <p:spPr bwMode="auto">
              <a:xfrm flipV="1">
                <a:off x="666" y="3312"/>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grpSp>
        <p:grpSp>
          <p:nvGrpSpPr>
            <p:cNvPr id="101" name="Group 45"/>
            <p:cNvGrpSpPr>
              <a:grpSpLocks/>
            </p:cNvGrpSpPr>
            <p:nvPr/>
          </p:nvGrpSpPr>
          <p:grpSpPr bwMode="auto">
            <a:xfrm>
              <a:off x="1368" y="3254"/>
              <a:ext cx="474" cy="118"/>
              <a:chOff x="432" y="3253"/>
              <a:chExt cx="474" cy="118"/>
            </a:xfrm>
          </p:grpSpPr>
          <p:sp>
            <p:nvSpPr>
              <p:cNvPr id="105" name="Freeform 46"/>
              <p:cNvSpPr>
                <a:spLocks/>
              </p:cNvSpPr>
              <p:nvPr/>
            </p:nvSpPr>
            <p:spPr bwMode="auto">
              <a:xfrm>
                <a:off x="432" y="3253"/>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106" name="Freeform 47"/>
              <p:cNvSpPr>
                <a:spLocks/>
              </p:cNvSpPr>
              <p:nvPr/>
            </p:nvSpPr>
            <p:spPr bwMode="auto">
              <a:xfrm flipV="1">
                <a:off x="666" y="3312"/>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grpSp>
        <p:grpSp>
          <p:nvGrpSpPr>
            <p:cNvPr id="102" name="Group 48"/>
            <p:cNvGrpSpPr>
              <a:grpSpLocks/>
            </p:cNvGrpSpPr>
            <p:nvPr/>
          </p:nvGrpSpPr>
          <p:grpSpPr bwMode="auto">
            <a:xfrm>
              <a:off x="1836" y="3253"/>
              <a:ext cx="474" cy="118"/>
              <a:chOff x="432" y="3253"/>
              <a:chExt cx="474" cy="118"/>
            </a:xfrm>
          </p:grpSpPr>
          <p:sp>
            <p:nvSpPr>
              <p:cNvPr id="103" name="Freeform 49"/>
              <p:cNvSpPr>
                <a:spLocks/>
              </p:cNvSpPr>
              <p:nvPr/>
            </p:nvSpPr>
            <p:spPr bwMode="auto">
              <a:xfrm>
                <a:off x="432" y="3253"/>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104" name="Freeform 50"/>
              <p:cNvSpPr>
                <a:spLocks/>
              </p:cNvSpPr>
              <p:nvPr/>
            </p:nvSpPr>
            <p:spPr bwMode="auto">
              <a:xfrm flipV="1">
                <a:off x="666" y="3312"/>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grpSp>
      </p:grpSp>
      <p:grpSp>
        <p:nvGrpSpPr>
          <p:cNvPr id="111" name="Group 38"/>
          <p:cNvGrpSpPr>
            <a:grpSpLocks/>
          </p:cNvGrpSpPr>
          <p:nvPr/>
        </p:nvGrpSpPr>
        <p:grpSpPr bwMode="auto">
          <a:xfrm rot="16200000">
            <a:off x="2383151" y="5313050"/>
            <a:ext cx="907944" cy="187845"/>
            <a:chOff x="432" y="3252"/>
            <a:chExt cx="1878" cy="120"/>
          </a:xfrm>
        </p:grpSpPr>
        <p:grpSp>
          <p:nvGrpSpPr>
            <p:cNvPr id="112" name="Group 39"/>
            <p:cNvGrpSpPr>
              <a:grpSpLocks/>
            </p:cNvGrpSpPr>
            <p:nvPr/>
          </p:nvGrpSpPr>
          <p:grpSpPr bwMode="auto">
            <a:xfrm>
              <a:off x="432" y="3253"/>
              <a:ext cx="474" cy="118"/>
              <a:chOff x="432" y="3253"/>
              <a:chExt cx="474" cy="118"/>
            </a:xfrm>
          </p:grpSpPr>
          <p:sp>
            <p:nvSpPr>
              <p:cNvPr id="158" name="Freeform 40"/>
              <p:cNvSpPr>
                <a:spLocks/>
              </p:cNvSpPr>
              <p:nvPr/>
            </p:nvSpPr>
            <p:spPr bwMode="auto">
              <a:xfrm>
                <a:off x="432" y="3253"/>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159" name="Freeform 41"/>
              <p:cNvSpPr>
                <a:spLocks/>
              </p:cNvSpPr>
              <p:nvPr/>
            </p:nvSpPr>
            <p:spPr bwMode="auto">
              <a:xfrm flipV="1">
                <a:off x="666" y="3312"/>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grpSp>
        <p:grpSp>
          <p:nvGrpSpPr>
            <p:cNvPr id="113" name="Group 42"/>
            <p:cNvGrpSpPr>
              <a:grpSpLocks/>
            </p:cNvGrpSpPr>
            <p:nvPr/>
          </p:nvGrpSpPr>
          <p:grpSpPr bwMode="auto">
            <a:xfrm>
              <a:off x="900" y="3252"/>
              <a:ext cx="474" cy="118"/>
              <a:chOff x="432" y="3253"/>
              <a:chExt cx="474" cy="118"/>
            </a:xfrm>
          </p:grpSpPr>
          <p:sp>
            <p:nvSpPr>
              <p:cNvPr id="156" name="Freeform 43"/>
              <p:cNvSpPr>
                <a:spLocks/>
              </p:cNvSpPr>
              <p:nvPr/>
            </p:nvSpPr>
            <p:spPr bwMode="auto">
              <a:xfrm>
                <a:off x="432" y="3253"/>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157" name="Freeform 44"/>
              <p:cNvSpPr>
                <a:spLocks/>
              </p:cNvSpPr>
              <p:nvPr/>
            </p:nvSpPr>
            <p:spPr bwMode="auto">
              <a:xfrm flipV="1">
                <a:off x="666" y="3312"/>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grpSp>
        <p:grpSp>
          <p:nvGrpSpPr>
            <p:cNvPr id="114" name="Group 45"/>
            <p:cNvGrpSpPr>
              <a:grpSpLocks/>
            </p:cNvGrpSpPr>
            <p:nvPr/>
          </p:nvGrpSpPr>
          <p:grpSpPr bwMode="auto">
            <a:xfrm>
              <a:off x="1368" y="3254"/>
              <a:ext cx="474" cy="118"/>
              <a:chOff x="432" y="3253"/>
              <a:chExt cx="474" cy="118"/>
            </a:xfrm>
          </p:grpSpPr>
          <p:sp>
            <p:nvSpPr>
              <p:cNvPr id="118" name="Freeform 46"/>
              <p:cNvSpPr>
                <a:spLocks/>
              </p:cNvSpPr>
              <p:nvPr/>
            </p:nvSpPr>
            <p:spPr bwMode="auto">
              <a:xfrm>
                <a:off x="432" y="3253"/>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119" name="Freeform 47"/>
              <p:cNvSpPr>
                <a:spLocks/>
              </p:cNvSpPr>
              <p:nvPr/>
            </p:nvSpPr>
            <p:spPr bwMode="auto">
              <a:xfrm flipV="1">
                <a:off x="666" y="3312"/>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grpSp>
        <p:grpSp>
          <p:nvGrpSpPr>
            <p:cNvPr id="115" name="Group 48"/>
            <p:cNvGrpSpPr>
              <a:grpSpLocks/>
            </p:cNvGrpSpPr>
            <p:nvPr/>
          </p:nvGrpSpPr>
          <p:grpSpPr bwMode="auto">
            <a:xfrm>
              <a:off x="1836" y="3253"/>
              <a:ext cx="474" cy="118"/>
              <a:chOff x="432" y="3253"/>
              <a:chExt cx="474" cy="118"/>
            </a:xfrm>
          </p:grpSpPr>
          <p:sp>
            <p:nvSpPr>
              <p:cNvPr id="116" name="Freeform 49"/>
              <p:cNvSpPr>
                <a:spLocks/>
              </p:cNvSpPr>
              <p:nvPr/>
            </p:nvSpPr>
            <p:spPr bwMode="auto">
              <a:xfrm>
                <a:off x="432" y="3253"/>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117" name="Freeform 50"/>
              <p:cNvSpPr>
                <a:spLocks/>
              </p:cNvSpPr>
              <p:nvPr/>
            </p:nvSpPr>
            <p:spPr bwMode="auto">
              <a:xfrm flipV="1">
                <a:off x="666" y="3312"/>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grpSp>
      </p:grpSp>
      <p:grpSp>
        <p:nvGrpSpPr>
          <p:cNvPr id="160" name="Group 38"/>
          <p:cNvGrpSpPr>
            <a:grpSpLocks/>
          </p:cNvGrpSpPr>
          <p:nvPr/>
        </p:nvGrpSpPr>
        <p:grpSpPr bwMode="auto">
          <a:xfrm rot="16200000">
            <a:off x="2119105" y="4246250"/>
            <a:ext cx="907944" cy="187845"/>
            <a:chOff x="432" y="3252"/>
            <a:chExt cx="1878" cy="120"/>
          </a:xfrm>
        </p:grpSpPr>
        <p:grpSp>
          <p:nvGrpSpPr>
            <p:cNvPr id="161" name="Group 39"/>
            <p:cNvGrpSpPr>
              <a:grpSpLocks/>
            </p:cNvGrpSpPr>
            <p:nvPr/>
          </p:nvGrpSpPr>
          <p:grpSpPr bwMode="auto">
            <a:xfrm>
              <a:off x="432" y="3253"/>
              <a:ext cx="474" cy="118"/>
              <a:chOff x="432" y="3253"/>
              <a:chExt cx="474" cy="118"/>
            </a:xfrm>
          </p:grpSpPr>
          <p:sp>
            <p:nvSpPr>
              <p:cNvPr id="171" name="Freeform 40"/>
              <p:cNvSpPr>
                <a:spLocks/>
              </p:cNvSpPr>
              <p:nvPr/>
            </p:nvSpPr>
            <p:spPr bwMode="auto">
              <a:xfrm>
                <a:off x="432" y="3253"/>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172" name="Freeform 41"/>
              <p:cNvSpPr>
                <a:spLocks/>
              </p:cNvSpPr>
              <p:nvPr/>
            </p:nvSpPr>
            <p:spPr bwMode="auto">
              <a:xfrm flipV="1">
                <a:off x="666" y="3312"/>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grpSp>
        <p:grpSp>
          <p:nvGrpSpPr>
            <p:cNvPr id="162" name="Group 42"/>
            <p:cNvGrpSpPr>
              <a:grpSpLocks/>
            </p:cNvGrpSpPr>
            <p:nvPr/>
          </p:nvGrpSpPr>
          <p:grpSpPr bwMode="auto">
            <a:xfrm>
              <a:off x="900" y="3252"/>
              <a:ext cx="474" cy="118"/>
              <a:chOff x="432" y="3253"/>
              <a:chExt cx="474" cy="118"/>
            </a:xfrm>
          </p:grpSpPr>
          <p:sp>
            <p:nvSpPr>
              <p:cNvPr id="169" name="Freeform 43"/>
              <p:cNvSpPr>
                <a:spLocks/>
              </p:cNvSpPr>
              <p:nvPr/>
            </p:nvSpPr>
            <p:spPr bwMode="auto">
              <a:xfrm>
                <a:off x="432" y="3253"/>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170" name="Freeform 44"/>
              <p:cNvSpPr>
                <a:spLocks/>
              </p:cNvSpPr>
              <p:nvPr/>
            </p:nvSpPr>
            <p:spPr bwMode="auto">
              <a:xfrm flipV="1">
                <a:off x="666" y="3312"/>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grpSp>
        <p:grpSp>
          <p:nvGrpSpPr>
            <p:cNvPr id="163" name="Group 45"/>
            <p:cNvGrpSpPr>
              <a:grpSpLocks/>
            </p:cNvGrpSpPr>
            <p:nvPr/>
          </p:nvGrpSpPr>
          <p:grpSpPr bwMode="auto">
            <a:xfrm>
              <a:off x="1368" y="3254"/>
              <a:ext cx="474" cy="118"/>
              <a:chOff x="432" y="3253"/>
              <a:chExt cx="474" cy="118"/>
            </a:xfrm>
          </p:grpSpPr>
          <p:sp>
            <p:nvSpPr>
              <p:cNvPr id="167" name="Freeform 46"/>
              <p:cNvSpPr>
                <a:spLocks/>
              </p:cNvSpPr>
              <p:nvPr/>
            </p:nvSpPr>
            <p:spPr bwMode="auto">
              <a:xfrm>
                <a:off x="432" y="3253"/>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168" name="Freeform 47"/>
              <p:cNvSpPr>
                <a:spLocks/>
              </p:cNvSpPr>
              <p:nvPr/>
            </p:nvSpPr>
            <p:spPr bwMode="auto">
              <a:xfrm flipV="1">
                <a:off x="666" y="3312"/>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grpSp>
        <p:grpSp>
          <p:nvGrpSpPr>
            <p:cNvPr id="164" name="Group 48"/>
            <p:cNvGrpSpPr>
              <a:grpSpLocks/>
            </p:cNvGrpSpPr>
            <p:nvPr/>
          </p:nvGrpSpPr>
          <p:grpSpPr bwMode="auto">
            <a:xfrm>
              <a:off x="1836" y="3253"/>
              <a:ext cx="474" cy="118"/>
              <a:chOff x="432" y="3253"/>
              <a:chExt cx="474" cy="118"/>
            </a:xfrm>
          </p:grpSpPr>
          <p:sp>
            <p:nvSpPr>
              <p:cNvPr id="165" name="Freeform 49"/>
              <p:cNvSpPr>
                <a:spLocks/>
              </p:cNvSpPr>
              <p:nvPr/>
            </p:nvSpPr>
            <p:spPr bwMode="auto">
              <a:xfrm>
                <a:off x="432" y="3253"/>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166" name="Freeform 50"/>
              <p:cNvSpPr>
                <a:spLocks/>
              </p:cNvSpPr>
              <p:nvPr/>
            </p:nvSpPr>
            <p:spPr bwMode="auto">
              <a:xfrm flipV="1">
                <a:off x="666" y="3312"/>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grpSp>
      </p:grpSp>
      <p:sp>
        <p:nvSpPr>
          <p:cNvPr id="184" name="Freeform 40"/>
          <p:cNvSpPr>
            <a:spLocks/>
          </p:cNvSpPr>
          <p:nvPr/>
        </p:nvSpPr>
        <p:spPr bwMode="auto">
          <a:xfrm rot="16200000">
            <a:off x="5135883" y="5604351"/>
            <a:ext cx="116031" cy="92357"/>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185" name="Freeform 41"/>
          <p:cNvSpPr>
            <a:spLocks/>
          </p:cNvSpPr>
          <p:nvPr/>
        </p:nvSpPr>
        <p:spPr bwMode="auto">
          <a:xfrm rot="16200000" flipV="1">
            <a:off x="5228240" y="5491220"/>
            <a:ext cx="116031" cy="92357"/>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183" name="Freeform 44"/>
          <p:cNvSpPr>
            <a:spLocks/>
          </p:cNvSpPr>
          <p:nvPr/>
        </p:nvSpPr>
        <p:spPr bwMode="auto">
          <a:xfrm rot="16200000" flipV="1">
            <a:off x="5226675" y="5264959"/>
            <a:ext cx="116031" cy="92357"/>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180" name="Freeform 46"/>
          <p:cNvSpPr>
            <a:spLocks/>
          </p:cNvSpPr>
          <p:nvPr/>
        </p:nvSpPr>
        <p:spPr bwMode="auto">
          <a:xfrm rot="16200000">
            <a:off x="5137449" y="5151829"/>
            <a:ext cx="116031" cy="92357"/>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179" name="Freeform 50"/>
          <p:cNvSpPr>
            <a:spLocks/>
          </p:cNvSpPr>
          <p:nvPr/>
        </p:nvSpPr>
        <p:spPr bwMode="auto">
          <a:xfrm rot="16200000" flipV="1">
            <a:off x="5228240" y="4812437"/>
            <a:ext cx="116031" cy="92357"/>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grpSp>
        <p:nvGrpSpPr>
          <p:cNvPr id="2" name="Group 1"/>
          <p:cNvGrpSpPr/>
          <p:nvPr/>
        </p:nvGrpSpPr>
        <p:grpSpPr>
          <a:xfrm>
            <a:off x="3505200" y="4997994"/>
            <a:ext cx="274320" cy="502920"/>
            <a:chOff x="3566886" y="5059680"/>
            <a:chExt cx="274320" cy="502920"/>
          </a:xfrm>
        </p:grpSpPr>
        <p:sp>
          <p:nvSpPr>
            <p:cNvPr id="186" name="Freeform 44"/>
            <p:cNvSpPr>
              <a:spLocks/>
            </p:cNvSpPr>
            <p:nvPr/>
          </p:nvSpPr>
          <p:spPr bwMode="auto">
            <a:xfrm rot="16200000" flipV="1">
              <a:off x="3691292" y="5458406"/>
              <a:ext cx="116031" cy="92357"/>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187" name="Freeform 46"/>
            <p:cNvSpPr>
              <a:spLocks/>
            </p:cNvSpPr>
            <p:nvPr/>
          </p:nvSpPr>
          <p:spPr bwMode="auto">
            <a:xfrm rot="16200000">
              <a:off x="3602066" y="5345276"/>
              <a:ext cx="116031" cy="92357"/>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188" name="Oval 187"/>
            <p:cNvSpPr/>
            <p:nvPr/>
          </p:nvSpPr>
          <p:spPr bwMode="auto">
            <a:xfrm>
              <a:off x="3566886" y="5059680"/>
              <a:ext cx="274320" cy="274320"/>
            </a:xfrm>
            <a:prstGeom prst="ellipse">
              <a:avLst/>
            </a:prstGeom>
            <a:solidFill>
              <a:srgbClr val="66FF33"/>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grpSp>
      <p:grpSp>
        <p:nvGrpSpPr>
          <p:cNvPr id="82" name="Group 81"/>
          <p:cNvGrpSpPr/>
          <p:nvPr/>
        </p:nvGrpSpPr>
        <p:grpSpPr>
          <a:xfrm>
            <a:off x="3519714" y="4572000"/>
            <a:ext cx="274320" cy="502920"/>
            <a:chOff x="3566886" y="5059680"/>
            <a:chExt cx="274320" cy="502920"/>
          </a:xfrm>
        </p:grpSpPr>
        <p:sp>
          <p:nvSpPr>
            <p:cNvPr id="83" name="Freeform 44"/>
            <p:cNvSpPr>
              <a:spLocks/>
            </p:cNvSpPr>
            <p:nvPr/>
          </p:nvSpPr>
          <p:spPr bwMode="auto">
            <a:xfrm rot="16200000" flipV="1">
              <a:off x="3691292" y="5458406"/>
              <a:ext cx="116031" cy="92357"/>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84" name="Freeform 46"/>
            <p:cNvSpPr>
              <a:spLocks/>
            </p:cNvSpPr>
            <p:nvPr/>
          </p:nvSpPr>
          <p:spPr bwMode="auto">
            <a:xfrm rot="16200000">
              <a:off x="3602066" y="5345276"/>
              <a:ext cx="116031" cy="92357"/>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120" name="Oval 119"/>
            <p:cNvSpPr/>
            <p:nvPr/>
          </p:nvSpPr>
          <p:spPr bwMode="auto">
            <a:xfrm>
              <a:off x="3566886" y="5059680"/>
              <a:ext cx="274320" cy="274320"/>
            </a:xfrm>
            <a:prstGeom prst="ellipse">
              <a:avLst/>
            </a:prstGeom>
            <a:solidFill>
              <a:srgbClr val="00B0F0"/>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grpSp>
      <p:sp>
        <p:nvSpPr>
          <p:cNvPr id="3" name="Freeform 2"/>
          <p:cNvSpPr/>
          <p:nvPr/>
        </p:nvSpPr>
        <p:spPr>
          <a:xfrm flipH="1">
            <a:off x="3759205" y="4804216"/>
            <a:ext cx="75905" cy="319324"/>
          </a:xfrm>
          <a:custGeom>
            <a:avLst/>
            <a:gdLst>
              <a:gd name="connsiteX0" fmla="*/ 0 w 0"/>
              <a:gd name="connsiteY0" fmla="*/ 0 h 391886"/>
              <a:gd name="connsiteX1" fmla="*/ 0 w 0"/>
              <a:gd name="connsiteY1" fmla="*/ 391886 h 391886"/>
              <a:gd name="connsiteX0" fmla="*/ 11818 w 11818"/>
              <a:gd name="connsiteY0" fmla="*/ 0 h 6667"/>
              <a:gd name="connsiteX1" fmla="*/ 0 w 11818"/>
              <a:gd name="connsiteY1" fmla="*/ 6667 h 6667"/>
              <a:gd name="connsiteX0" fmla="*/ 0 w 769"/>
              <a:gd name="connsiteY0" fmla="*/ 0 h 12222"/>
              <a:gd name="connsiteX1" fmla="*/ 769 w 769"/>
              <a:gd name="connsiteY1" fmla="*/ 12222 h 12222"/>
              <a:gd name="connsiteX0" fmla="*/ 42312 w 52312"/>
              <a:gd name="connsiteY0" fmla="*/ 0 h 10000"/>
              <a:gd name="connsiteX1" fmla="*/ 52312 w 52312"/>
              <a:gd name="connsiteY1" fmla="*/ 10000 h 10000"/>
            </a:gdLst>
            <a:ahLst/>
            <a:cxnLst>
              <a:cxn ang="0">
                <a:pos x="connsiteX0" y="connsiteY0"/>
              </a:cxn>
              <a:cxn ang="0">
                <a:pos x="connsiteX1" y="connsiteY1"/>
              </a:cxn>
            </a:cxnLst>
            <a:rect l="l" t="t" r="r" b="b"/>
            <a:pathLst>
              <a:path w="52312" h="10000">
                <a:moveTo>
                  <a:pt x="42312" y="0"/>
                </a:moveTo>
                <a:cubicBezTo>
                  <a:pt x="45641" y="3333"/>
                  <a:pt x="-61049" y="4394"/>
                  <a:pt x="52312" y="10000"/>
                </a:cubicBezTo>
              </a:path>
            </a:pathLst>
          </a:custGeom>
          <a:ln w="28575">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grpSp>
        <p:nvGrpSpPr>
          <p:cNvPr id="125" name="Group 26"/>
          <p:cNvGrpSpPr>
            <a:grpSpLocks/>
          </p:cNvGrpSpPr>
          <p:nvPr/>
        </p:nvGrpSpPr>
        <p:grpSpPr bwMode="auto">
          <a:xfrm>
            <a:off x="5715000" y="1981200"/>
            <a:ext cx="2971800" cy="4343401"/>
            <a:chOff x="3600" y="1344"/>
            <a:chExt cx="1872" cy="2736"/>
          </a:xfrm>
        </p:grpSpPr>
        <p:graphicFrame>
          <p:nvGraphicFramePr>
            <p:cNvPr id="126" name="Object 14"/>
            <p:cNvGraphicFramePr>
              <a:graphicFrameLocks noChangeAspect="1"/>
            </p:cNvGraphicFramePr>
            <p:nvPr>
              <p:extLst>
                <p:ext uri="{D42A27DB-BD31-4B8C-83A1-F6EECF244321}">
                  <p14:modId xmlns:p14="http://schemas.microsoft.com/office/powerpoint/2010/main" val="2749373476"/>
                </p:ext>
              </p:extLst>
            </p:nvPr>
          </p:nvGraphicFramePr>
          <p:xfrm>
            <a:off x="3600" y="1344"/>
            <a:ext cx="1864" cy="2488"/>
          </p:xfrm>
          <a:graphic>
            <a:graphicData uri="http://schemas.openxmlformats.org/presentationml/2006/ole">
              <mc:AlternateContent xmlns:mc="http://schemas.openxmlformats.org/markup-compatibility/2006">
                <mc:Choice xmlns:v="urn:schemas-microsoft-com:vml" Requires="v">
                  <p:oleObj spid="_x0000_s26631" name="Image" r:id="rId3" imgW="2958730" imgH="3949206" progId="Photoshop.Image.6">
                    <p:embed/>
                  </p:oleObj>
                </mc:Choice>
                <mc:Fallback>
                  <p:oleObj name="Image" r:id="rId3" imgW="2958730" imgH="3949206"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0" y="1344"/>
                          <a:ext cx="1864" cy="2488"/>
                        </a:xfrm>
                        <a:prstGeom prst="rect">
                          <a:avLst/>
                        </a:prstGeom>
                        <a:noFill/>
                        <a:ln>
                          <a:solidFill>
                            <a:schemeClr val="tx1"/>
                          </a:solidFill>
                        </a:ln>
                        <a:effectLst/>
                        <a:extLst/>
                      </p:spPr>
                    </p:pic>
                  </p:oleObj>
                </mc:Fallback>
              </mc:AlternateContent>
            </a:graphicData>
          </a:graphic>
        </p:graphicFrame>
        <p:sp>
          <p:nvSpPr>
            <p:cNvPr id="127" name="Text Box 28"/>
            <p:cNvSpPr txBox="1">
              <a:spLocks noChangeArrowheads="1"/>
            </p:cNvSpPr>
            <p:nvPr/>
          </p:nvSpPr>
          <p:spPr bwMode="auto">
            <a:xfrm>
              <a:off x="3600" y="3792"/>
              <a:ext cx="18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pPr algn="ctr" eaLnBrk="1" hangingPunct="1">
                <a:spcBef>
                  <a:spcPct val="50000"/>
                </a:spcBef>
              </a:pPr>
              <a:r>
                <a:rPr lang="en-US" altLang="en-US" sz="2400" b="0" i="0" dirty="0">
                  <a:solidFill>
                    <a:sysClr val="windowText" lastClr="000000"/>
                  </a:solidFill>
                  <a:latin typeface="Arial" charset="0"/>
                </a:rPr>
                <a:t>Protein</a:t>
              </a:r>
            </a:p>
          </p:txBody>
        </p:sp>
      </p:grpSp>
      <p:sp>
        <p:nvSpPr>
          <p:cNvPr id="128" name="Text Box 28" descr="Newsprint"/>
          <p:cNvSpPr txBox="1">
            <a:spLocks noChangeArrowheads="1"/>
          </p:cNvSpPr>
          <p:nvPr/>
        </p:nvSpPr>
        <p:spPr bwMode="auto">
          <a:xfrm>
            <a:off x="43543" y="6035670"/>
            <a:ext cx="6019800" cy="830997"/>
          </a:xfrm>
          <a:prstGeom prst="rect">
            <a:avLst/>
          </a:prstGeom>
          <a:solidFill>
            <a:schemeClr val="bg1"/>
          </a:solidFill>
          <a:ln w="57150" cmpd="thickThin">
            <a:solidFill>
              <a:schemeClr val="tx1"/>
            </a:solidFill>
            <a:miter lim="800000"/>
            <a:headEnd/>
            <a:tailEnd/>
          </a:ln>
        </p:spPr>
        <p:txBody>
          <a:bodyPr wrap="square">
            <a:spAutoFit/>
          </a:bodyPr>
          <a:lstStyle>
            <a:lvl1pPr eaLnBrk="0" hangingPunct="0">
              <a:defRPr sz="2400">
                <a:solidFill>
                  <a:schemeClr val="tx1"/>
                </a:solidFill>
                <a:latin typeface="Times New Roman" pitchFamily="-65" charset="0"/>
                <a:ea typeface="ＭＳ Ｐゴシック" pitchFamily="-65" charset="-128"/>
              </a:defRPr>
            </a:lvl1pPr>
            <a:lvl2pPr marL="37931725" indent="-37474525" eaLnBrk="0" hangingPunct="0">
              <a:defRPr sz="2400">
                <a:solidFill>
                  <a:schemeClr val="tx1"/>
                </a:solidFill>
                <a:latin typeface="Times New Roman" pitchFamily="-65" charset="0"/>
                <a:ea typeface="ＭＳ Ｐゴシック" pitchFamily="-65" charset="-128"/>
              </a:defRPr>
            </a:lvl2pPr>
            <a:lvl3pPr eaLnBrk="0" hangingPunct="0">
              <a:defRPr sz="2400">
                <a:solidFill>
                  <a:schemeClr val="tx1"/>
                </a:solidFill>
                <a:latin typeface="Times New Roman" pitchFamily="-65" charset="0"/>
                <a:ea typeface="ＭＳ Ｐゴシック" pitchFamily="-65" charset="-128"/>
              </a:defRPr>
            </a:lvl3pPr>
            <a:lvl4pPr eaLnBrk="0" hangingPunct="0">
              <a:defRPr sz="2400">
                <a:solidFill>
                  <a:schemeClr val="tx1"/>
                </a:solidFill>
                <a:latin typeface="Times New Roman" pitchFamily="-65" charset="0"/>
                <a:ea typeface="ＭＳ Ｐゴシック" pitchFamily="-65" charset="-128"/>
              </a:defRPr>
            </a:lvl4pPr>
            <a:lvl5pPr eaLnBrk="0" hangingPunct="0">
              <a:defRPr sz="2400">
                <a:solidFill>
                  <a:schemeClr val="tx1"/>
                </a:solidFill>
                <a:latin typeface="Times New Roman" pitchFamily="-65" charset="0"/>
                <a:ea typeface="ＭＳ Ｐゴシック" pitchFamily="-65" charset="-128"/>
              </a:defRPr>
            </a:lvl5pPr>
            <a:lvl6pPr marL="457200" eaLnBrk="0" fontAlgn="base" hangingPunct="0">
              <a:spcBef>
                <a:spcPct val="0"/>
              </a:spcBef>
              <a:spcAft>
                <a:spcPct val="0"/>
              </a:spcAft>
              <a:defRPr sz="2400">
                <a:solidFill>
                  <a:schemeClr val="tx1"/>
                </a:solidFill>
                <a:latin typeface="Times New Roman" pitchFamily="-65" charset="0"/>
                <a:ea typeface="ＭＳ Ｐゴシック" pitchFamily="-65" charset="-128"/>
              </a:defRPr>
            </a:lvl6pPr>
            <a:lvl7pPr marL="914400" eaLnBrk="0" fontAlgn="base" hangingPunct="0">
              <a:spcBef>
                <a:spcPct val="0"/>
              </a:spcBef>
              <a:spcAft>
                <a:spcPct val="0"/>
              </a:spcAft>
              <a:defRPr sz="2400">
                <a:solidFill>
                  <a:schemeClr val="tx1"/>
                </a:solidFill>
                <a:latin typeface="Times New Roman" pitchFamily="-65" charset="0"/>
                <a:ea typeface="ＭＳ Ｐゴシック" pitchFamily="-65" charset="-128"/>
              </a:defRPr>
            </a:lvl7pPr>
            <a:lvl8pPr marL="1371600" eaLnBrk="0" fontAlgn="base" hangingPunct="0">
              <a:spcBef>
                <a:spcPct val="0"/>
              </a:spcBef>
              <a:spcAft>
                <a:spcPct val="0"/>
              </a:spcAft>
              <a:defRPr sz="2400">
                <a:solidFill>
                  <a:schemeClr val="tx1"/>
                </a:solidFill>
                <a:latin typeface="Times New Roman" pitchFamily="-65" charset="0"/>
                <a:ea typeface="ＭＳ Ｐゴシック" pitchFamily="-65" charset="-128"/>
              </a:defRPr>
            </a:lvl8pPr>
            <a:lvl9pPr marL="1828800" eaLnBrk="0" fontAlgn="base" hangingPunct="0">
              <a:spcBef>
                <a:spcPct val="0"/>
              </a:spcBef>
              <a:spcAft>
                <a:spcPct val="0"/>
              </a:spcAft>
              <a:defRPr sz="2400">
                <a:solidFill>
                  <a:schemeClr val="tx1"/>
                </a:solidFill>
                <a:latin typeface="Times New Roman" pitchFamily="-65" charset="0"/>
                <a:ea typeface="ＭＳ Ｐゴシック" pitchFamily="-65" charset="-128"/>
              </a:defRPr>
            </a:lvl9pPr>
          </a:lstStyle>
          <a:p>
            <a:pPr algn="ctr"/>
            <a:r>
              <a:rPr lang="en-US" b="1" i="0" dirty="0"/>
              <a:t>SQ15. Anything missing from this scenario</a:t>
            </a:r>
            <a:r>
              <a:rPr lang="en-US" b="1" i="0" dirty="0" smtClean="0"/>
              <a:t>?</a:t>
            </a:r>
            <a:br>
              <a:rPr lang="en-US" b="1" i="0" dirty="0" smtClean="0"/>
            </a:br>
            <a:r>
              <a:rPr lang="en-US" b="1" i="0" dirty="0" smtClean="0"/>
              <a:t>     Other </a:t>
            </a:r>
            <a:r>
              <a:rPr lang="en-US" b="1" i="0" dirty="0"/>
              <a:t>problems you see with it? </a:t>
            </a:r>
            <a:r>
              <a:rPr lang="en-US" dirty="0" smtClean="0"/>
              <a:t>. </a:t>
            </a:r>
            <a:endParaRPr lang="en-US" b="1" dirty="0"/>
          </a:p>
        </p:txBody>
      </p:sp>
    </p:spTree>
    <p:extLst>
      <p:ext uri="{BB962C8B-B14F-4D97-AF65-F5344CB8AC3E}">
        <p14:creationId xmlns:p14="http://schemas.microsoft.com/office/powerpoint/2010/main" val="2769931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3" grpId="0" animBg="1"/>
      <p:bldP spid="12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 y="1719944"/>
            <a:ext cx="8412480" cy="5102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914" name="Text Box 2"/>
          <p:cNvSpPr txBox="1">
            <a:spLocks noChangeArrowheads="1"/>
          </p:cNvSpPr>
          <p:nvPr/>
        </p:nvSpPr>
        <p:spPr bwMode="auto">
          <a:xfrm>
            <a:off x="381000" y="76200"/>
            <a:ext cx="822960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65" charset="0"/>
                <a:ea typeface="ＭＳ Ｐゴシック" pitchFamily="-65" charset="-128"/>
              </a:defRPr>
            </a:lvl1pPr>
            <a:lvl2pPr marL="37931725" indent="-37474525" eaLnBrk="0" hangingPunct="0">
              <a:defRPr sz="2400">
                <a:solidFill>
                  <a:schemeClr val="tx1"/>
                </a:solidFill>
                <a:latin typeface="Times New Roman" pitchFamily="-65" charset="0"/>
                <a:ea typeface="ＭＳ Ｐゴシック" pitchFamily="-65" charset="-128"/>
              </a:defRPr>
            </a:lvl2pPr>
            <a:lvl3pPr eaLnBrk="0" hangingPunct="0">
              <a:defRPr sz="2400">
                <a:solidFill>
                  <a:schemeClr val="tx1"/>
                </a:solidFill>
                <a:latin typeface="Times New Roman" pitchFamily="-65" charset="0"/>
                <a:ea typeface="ＭＳ Ｐゴシック" pitchFamily="-65" charset="-128"/>
              </a:defRPr>
            </a:lvl3pPr>
            <a:lvl4pPr eaLnBrk="0" hangingPunct="0">
              <a:defRPr sz="2400">
                <a:solidFill>
                  <a:schemeClr val="tx1"/>
                </a:solidFill>
                <a:latin typeface="Times New Roman" pitchFamily="-65" charset="0"/>
                <a:ea typeface="ＭＳ Ｐゴシック" pitchFamily="-65" charset="-128"/>
              </a:defRPr>
            </a:lvl4pPr>
            <a:lvl5pPr eaLnBrk="0" hangingPunct="0">
              <a:defRPr sz="2400">
                <a:solidFill>
                  <a:schemeClr val="tx1"/>
                </a:solidFill>
                <a:latin typeface="Times New Roman" pitchFamily="-65" charset="0"/>
                <a:ea typeface="ＭＳ Ｐゴシック" pitchFamily="-65" charset="-128"/>
              </a:defRPr>
            </a:lvl5pPr>
            <a:lvl6pPr marL="457200" eaLnBrk="0" fontAlgn="base" hangingPunct="0">
              <a:spcBef>
                <a:spcPct val="0"/>
              </a:spcBef>
              <a:spcAft>
                <a:spcPct val="0"/>
              </a:spcAft>
              <a:defRPr sz="2400">
                <a:solidFill>
                  <a:schemeClr val="tx1"/>
                </a:solidFill>
                <a:latin typeface="Times New Roman" pitchFamily="-65" charset="0"/>
                <a:ea typeface="ＭＳ Ｐゴシック" pitchFamily="-65" charset="-128"/>
              </a:defRPr>
            </a:lvl6pPr>
            <a:lvl7pPr marL="914400" eaLnBrk="0" fontAlgn="base" hangingPunct="0">
              <a:spcBef>
                <a:spcPct val="0"/>
              </a:spcBef>
              <a:spcAft>
                <a:spcPct val="0"/>
              </a:spcAft>
              <a:defRPr sz="2400">
                <a:solidFill>
                  <a:schemeClr val="tx1"/>
                </a:solidFill>
                <a:latin typeface="Times New Roman" pitchFamily="-65" charset="0"/>
                <a:ea typeface="ＭＳ Ｐゴシック" pitchFamily="-65" charset="-128"/>
              </a:defRPr>
            </a:lvl7pPr>
            <a:lvl8pPr marL="1371600" eaLnBrk="0" fontAlgn="base" hangingPunct="0">
              <a:spcBef>
                <a:spcPct val="0"/>
              </a:spcBef>
              <a:spcAft>
                <a:spcPct val="0"/>
              </a:spcAft>
              <a:defRPr sz="2400">
                <a:solidFill>
                  <a:schemeClr val="tx1"/>
                </a:solidFill>
                <a:latin typeface="Times New Roman" pitchFamily="-65" charset="0"/>
                <a:ea typeface="ＭＳ Ｐゴシック" pitchFamily="-65" charset="-128"/>
              </a:defRPr>
            </a:lvl8pPr>
            <a:lvl9pPr marL="1828800" eaLnBrk="0" fontAlgn="base" hangingPunct="0">
              <a:spcBef>
                <a:spcPct val="0"/>
              </a:spcBef>
              <a:spcAft>
                <a:spcPct val="0"/>
              </a:spcAft>
              <a:defRPr sz="2400">
                <a:solidFill>
                  <a:schemeClr val="tx1"/>
                </a:solidFill>
                <a:latin typeface="Times New Roman" pitchFamily="-65" charset="0"/>
                <a:ea typeface="ＭＳ Ｐゴシック" pitchFamily="-65" charset="-128"/>
              </a:defRPr>
            </a:lvl9pPr>
          </a:lstStyle>
          <a:p>
            <a:pPr algn="ctr">
              <a:spcBef>
                <a:spcPct val="50000"/>
              </a:spcBef>
            </a:pPr>
            <a:r>
              <a:rPr lang="en-US" altLang="en-US" sz="3600" dirty="0">
                <a:latin typeface="Lucida Handwriting" pitchFamily="-65" charset="0"/>
              </a:rPr>
              <a:t>Welcome to</a:t>
            </a:r>
            <a:r>
              <a:rPr lang="en-US" altLang="en-US" dirty="0"/>
              <a:t/>
            </a:r>
            <a:br>
              <a:rPr lang="en-US" altLang="en-US" dirty="0"/>
            </a:br>
            <a:r>
              <a:rPr lang="en-US" altLang="en-US" sz="3600" b="1" i="0" dirty="0"/>
              <a:t>Molecular Biology Through Discovery</a:t>
            </a:r>
            <a:br>
              <a:rPr lang="en-US" altLang="en-US" sz="3600" b="1" i="0" dirty="0"/>
            </a:br>
            <a:r>
              <a:rPr lang="en-US" altLang="en-US" sz="2800" b="1" i="0" dirty="0" smtClean="0"/>
              <a:t>Tuesday</a:t>
            </a:r>
            <a:r>
              <a:rPr lang="en-US" altLang="en-US" sz="2800" b="1" i="0" dirty="0"/>
              <a:t>, </a:t>
            </a:r>
            <a:r>
              <a:rPr lang="en-US" altLang="en-US" sz="2800" b="1" i="0" dirty="0" smtClean="0"/>
              <a:t>14 March 2017</a:t>
            </a:r>
            <a:endParaRPr lang="en-US" altLang="en-US" sz="3200" b="1" i="0" dirty="0"/>
          </a:p>
        </p:txBody>
      </p:sp>
      <p:sp>
        <p:nvSpPr>
          <p:cNvPr id="11" name="Rectangle 10"/>
          <p:cNvSpPr/>
          <p:nvPr/>
        </p:nvSpPr>
        <p:spPr bwMode="auto">
          <a:xfrm>
            <a:off x="685800" y="3780972"/>
            <a:ext cx="3487056" cy="990600"/>
          </a:xfrm>
          <a:prstGeom prst="rect">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dirty="0" smtClean="0">
              <a:ln>
                <a:noFill/>
              </a:ln>
              <a:solidFill>
                <a:schemeClr val="tx1"/>
              </a:solidFill>
              <a:effectLst/>
              <a:latin typeface="Times New Roman" pitchFamily="18" charset="0"/>
            </a:endParaRPr>
          </a:p>
        </p:txBody>
      </p:sp>
      <p:pic>
        <p:nvPicPr>
          <p:cNvPr id="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6751" y="2690697"/>
            <a:ext cx="5922457" cy="2338387"/>
          </a:xfrm>
          <a:prstGeom prst="rect">
            <a:avLst/>
          </a:prstGeom>
          <a:ln w="57150">
            <a:solidFill>
              <a:srgbClr val="FF0000"/>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
        <p:nvSpPr>
          <p:cNvPr id="8" name="Right Arrow 7"/>
          <p:cNvSpPr/>
          <p:nvPr/>
        </p:nvSpPr>
        <p:spPr bwMode="auto">
          <a:xfrm>
            <a:off x="2298524" y="3508830"/>
            <a:ext cx="457200" cy="304800"/>
          </a:xfrm>
          <a:prstGeom prst="rightArrow">
            <a:avLst/>
          </a:prstGeom>
          <a:solidFill>
            <a:srgbClr val="FFFF00"/>
          </a:solid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195938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1686" y="152400"/>
            <a:ext cx="8853714" cy="769441"/>
          </a:xfrm>
          <a:prstGeom prst="rect">
            <a:avLst/>
          </a:prstGeom>
          <a:noFill/>
        </p:spPr>
        <p:txBody>
          <a:bodyPr wrap="square" rtlCol="0">
            <a:spAutoFit/>
          </a:bodyPr>
          <a:lstStyle/>
          <a:p>
            <a:pPr algn="ctr"/>
            <a:r>
              <a:rPr lang="en-US" sz="4400" b="1" i="0" dirty="0" smtClean="0"/>
              <a:t>Translation per Crick (1950’s)</a:t>
            </a:r>
            <a:endParaRPr lang="en-US" sz="4400" i="0" dirty="0"/>
          </a:p>
        </p:txBody>
      </p:sp>
      <p:sp>
        <p:nvSpPr>
          <p:cNvPr id="128" name="Text Box 28" descr="Newsprint"/>
          <p:cNvSpPr txBox="1">
            <a:spLocks noChangeArrowheads="1"/>
          </p:cNvSpPr>
          <p:nvPr/>
        </p:nvSpPr>
        <p:spPr bwMode="auto">
          <a:xfrm>
            <a:off x="457200" y="4191000"/>
            <a:ext cx="6019800" cy="830997"/>
          </a:xfrm>
          <a:prstGeom prst="rect">
            <a:avLst/>
          </a:prstGeom>
          <a:solidFill>
            <a:schemeClr val="bg1"/>
          </a:solidFill>
          <a:ln w="57150" cmpd="thickThin">
            <a:solidFill>
              <a:schemeClr val="tx1"/>
            </a:solidFill>
            <a:miter lim="800000"/>
            <a:headEnd/>
            <a:tailEnd/>
          </a:ln>
        </p:spPr>
        <p:txBody>
          <a:bodyPr wrap="square">
            <a:spAutoFit/>
          </a:bodyPr>
          <a:lstStyle>
            <a:lvl1pPr eaLnBrk="0" hangingPunct="0">
              <a:defRPr sz="2400">
                <a:solidFill>
                  <a:schemeClr val="tx1"/>
                </a:solidFill>
                <a:latin typeface="Times New Roman" pitchFamily="-65" charset="0"/>
                <a:ea typeface="ＭＳ Ｐゴシック" pitchFamily="-65" charset="-128"/>
              </a:defRPr>
            </a:lvl1pPr>
            <a:lvl2pPr marL="37931725" indent="-37474525" eaLnBrk="0" hangingPunct="0">
              <a:defRPr sz="2400">
                <a:solidFill>
                  <a:schemeClr val="tx1"/>
                </a:solidFill>
                <a:latin typeface="Times New Roman" pitchFamily="-65" charset="0"/>
                <a:ea typeface="ＭＳ Ｐゴシック" pitchFamily="-65" charset="-128"/>
              </a:defRPr>
            </a:lvl2pPr>
            <a:lvl3pPr eaLnBrk="0" hangingPunct="0">
              <a:defRPr sz="2400">
                <a:solidFill>
                  <a:schemeClr val="tx1"/>
                </a:solidFill>
                <a:latin typeface="Times New Roman" pitchFamily="-65" charset="0"/>
                <a:ea typeface="ＭＳ Ｐゴシック" pitchFamily="-65" charset="-128"/>
              </a:defRPr>
            </a:lvl3pPr>
            <a:lvl4pPr eaLnBrk="0" hangingPunct="0">
              <a:defRPr sz="2400">
                <a:solidFill>
                  <a:schemeClr val="tx1"/>
                </a:solidFill>
                <a:latin typeface="Times New Roman" pitchFamily="-65" charset="0"/>
                <a:ea typeface="ＭＳ Ｐゴシック" pitchFamily="-65" charset="-128"/>
              </a:defRPr>
            </a:lvl4pPr>
            <a:lvl5pPr eaLnBrk="0" hangingPunct="0">
              <a:defRPr sz="2400">
                <a:solidFill>
                  <a:schemeClr val="tx1"/>
                </a:solidFill>
                <a:latin typeface="Times New Roman" pitchFamily="-65" charset="0"/>
                <a:ea typeface="ＭＳ Ｐゴシック" pitchFamily="-65" charset="-128"/>
              </a:defRPr>
            </a:lvl5pPr>
            <a:lvl6pPr marL="457200" eaLnBrk="0" fontAlgn="base" hangingPunct="0">
              <a:spcBef>
                <a:spcPct val="0"/>
              </a:spcBef>
              <a:spcAft>
                <a:spcPct val="0"/>
              </a:spcAft>
              <a:defRPr sz="2400">
                <a:solidFill>
                  <a:schemeClr val="tx1"/>
                </a:solidFill>
                <a:latin typeface="Times New Roman" pitchFamily="-65" charset="0"/>
                <a:ea typeface="ＭＳ Ｐゴシック" pitchFamily="-65" charset="-128"/>
              </a:defRPr>
            </a:lvl6pPr>
            <a:lvl7pPr marL="914400" eaLnBrk="0" fontAlgn="base" hangingPunct="0">
              <a:spcBef>
                <a:spcPct val="0"/>
              </a:spcBef>
              <a:spcAft>
                <a:spcPct val="0"/>
              </a:spcAft>
              <a:defRPr sz="2400">
                <a:solidFill>
                  <a:schemeClr val="tx1"/>
                </a:solidFill>
                <a:latin typeface="Times New Roman" pitchFamily="-65" charset="0"/>
                <a:ea typeface="ＭＳ Ｐゴシック" pitchFamily="-65" charset="-128"/>
              </a:defRPr>
            </a:lvl7pPr>
            <a:lvl8pPr marL="1371600" eaLnBrk="0" fontAlgn="base" hangingPunct="0">
              <a:spcBef>
                <a:spcPct val="0"/>
              </a:spcBef>
              <a:spcAft>
                <a:spcPct val="0"/>
              </a:spcAft>
              <a:defRPr sz="2400">
                <a:solidFill>
                  <a:schemeClr val="tx1"/>
                </a:solidFill>
                <a:latin typeface="Times New Roman" pitchFamily="-65" charset="0"/>
                <a:ea typeface="ＭＳ Ｐゴシック" pitchFamily="-65" charset="-128"/>
              </a:defRPr>
            </a:lvl8pPr>
            <a:lvl9pPr marL="1828800" eaLnBrk="0" fontAlgn="base" hangingPunct="0">
              <a:spcBef>
                <a:spcPct val="0"/>
              </a:spcBef>
              <a:spcAft>
                <a:spcPct val="0"/>
              </a:spcAft>
              <a:defRPr sz="2400">
                <a:solidFill>
                  <a:schemeClr val="tx1"/>
                </a:solidFill>
                <a:latin typeface="Times New Roman" pitchFamily="-65" charset="0"/>
                <a:ea typeface="ＭＳ Ｐゴシック" pitchFamily="-65" charset="-128"/>
              </a:defRPr>
            </a:lvl9pPr>
          </a:lstStyle>
          <a:p>
            <a:pPr algn="ctr"/>
            <a:r>
              <a:rPr lang="en-US" b="1" i="0" dirty="0"/>
              <a:t>SQ14. Why did he like three? What was </a:t>
            </a:r>
            <a:r>
              <a:rPr lang="en-US" b="1" i="0" dirty="0" smtClean="0"/>
              <a:t>his</a:t>
            </a:r>
            <a:br>
              <a:rPr lang="en-US" b="1" i="0" dirty="0" smtClean="0"/>
            </a:br>
            <a:r>
              <a:rPr lang="en-US" b="1" i="0" dirty="0" smtClean="0"/>
              <a:t>      problem </a:t>
            </a:r>
            <a:r>
              <a:rPr lang="en-US" b="1" i="0" dirty="0"/>
              <a:t>with longer than three? </a:t>
            </a:r>
            <a:r>
              <a:rPr lang="en-US" dirty="0" smtClean="0"/>
              <a:t>. </a:t>
            </a:r>
            <a:endParaRPr lang="en-US" b="1" dirty="0"/>
          </a:p>
        </p:txBody>
      </p:sp>
      <p:sp>
        <p:nvSpPr>
          <p:cNvPr id="121" name="Freeform 44"/>
          <p:cNvSpPr>
            <a:spLocks/>
          </p:cNvSpPr>
          <p:nvPr/>
        </p:nvSpPr>
        <p:spPr bwMode="auto">
          <a:xfrm rot="16200000" flipV="1">
            <a:off x="6677606" y="3401006"/>
            <a:ext cx="116031" cy="92357"/>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122" name="Freeform 46"/>
          <p:cNvSpPr>
            <a:spLocks/>
          </p:cNvSpPr>
          <p:nvPr/>
        </p:nvSpPr>
        <p:spPr bwMode="auto">
          <a:xfrm rot="16200000">
            <a:off x="6588380" y="3287876"/>
            <a:ext cx="116031" cy="92357"/>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123" name="Oval 122"/>
          <p:cNvSpPr/>
          <p:nvPr/>
        </p:nvSpPr>
        <p:spPr bwMode="auto">
          <a:xfrm>
            <a:off x="6553200" y="3002280"/>
            <a:ext cx="274320" cy="274320"/>
          </a:xfrm>
          <a:prstGeom prst="ellipse">
            <a:avLst/>
          </a:prstGeom>
          <a:solidFill>
            <a:srgbClr val="00B0F0"/>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124" name="Freeform 123"/>
          <p:cNvSpPr/>
          <p:nvPr/>
        </p:nvSpPr>
        <p:spPr>
          <a:xfrm>
            <a:off x="7267352" y="3407494"/>
            <a:ext cx="758886" cy="2230466"/>
          </a:xfrm>
          <a:custGeom>
            <a:avLst/>
            <a:gdLst>
              <a:gd name="connsiteX0" fmla="*/ 139696 w 151777"/>
              <a:gd name="connsiteY0" fmla="*/ 21 h 446093"/>
              <a:gd name="connsiteX1" fmla="*/ 115884 w 151777"/>
              <a:gd name="connsiteY1" fmla="*/ 19071 h 446093"/>
              <a:gd name="connsiteX2" fmla="*/ 87309 w 151777"/>
              <a:gd name="connsiteY2" fmla="*/ 28596 h 446093"/>
              <a:gd name="connsiteX3" fmla="*/ 34921 w 151777"/>
              <a:gd name="connsiteY3" fmla="*/ 38121 h 446093"/>
              <a:gd name="connsiteX4" fmla="*/ 25396 w 151777"/>
              <a:gd name="connsiteY4" fmla="*/ 52409 h 446093"/>
              <a:gd name="connsiteX5" fmla="*/ 25396 w 151777"/>
              <a:gd name="connsiteY5" fmla="*/ 66696 h 446093"/>
              <a:gd name="connsiteX6" fmla="*/ 73021 w 151777"/>
              <a:gd name="connsiteY6" fmla="*/ 61934 h 446093"/>
              <a:gd name="connsiteX7" fmla="*/ 101596 w 151777"/>
              <a:gd name="connsiteY7" fmla="*/ 52409 h 446093"/>
              <a:gd name="connsiteX8" fmla="*/ 149221 w 151777"/>
              <a:gd name="connsiteY8" fmla="*/ 71459 h 446093"/>
              <a:gd name="connsiteX9" fmla="*/ 144459 w 151777"/>
              <a:gd name="connsiteY9" fmla="*/ 90509 h 446093"/>
              <a:gd name="connsiteX10" fmla="*/ 115884 w 151777"/>
              <a:gd name="connsiteY10" fmla="*/ 100034 h 446093"/>
              <a:gd name="connsiteX11" fmla="*/ 87309 w 151777"/>
              <a:gd name="connsiteY11" fmla="*/ 157184 h 446093"/>
              <a:gd name="connsiteX12" fmla="*/ 68259 w 151777"/>
              <a:gd name="connsiteY12" fmla="*/ 185759 h 446093"/>
              <a:gd name="connsiteX13" fmla="*/ 73021 w 151777"/>
              <a:gd name="connsiteY13" fmla="*/ 200046 h 446093"/>
              <a:gd name="connsiteX14" fmla="*/ 92071 w 151777"/>
              <a:gd name="connsiteY14" fmla="*/ 204809 h 446093"/>
              <a:gd name="connsiteX15" fmla="*/ 73021 w 151777"/>
              <a:gd name="connsiteY15" fmla="*/ 285771 h 446093"/>
              <a:gd name="connsiteX16" fmla="*/ 63496 w 151777"/>
              <a:gd name="connsiteY16" fmla="*/ 300059 h 446093"/>
              <a:gd name="connsiteX17" fmla="*/ 58734 w 151777"/>
              <a:gd name="connsiteY17" fmla="*/ 314346 h 446093"/>
              <a:gd name="connsiteX18" fmla="*/ 30159 w 151777"/>
              <a:gd name="connsiteY18" fmla="*/ 323871 h 446093"/>
              <a:gd name="connsiteX19" fmla="*/ 15871 w 151777"/>
              <a:gd name="connsiteY19" fmla="*/ 338159 h 446093"/>
              <a:gd name="connsiteX20" fmla="*/ 11109 w 151777"/>
              <a:gd name="connsiteY20" fmla="*/ 438171 h 446093"/>
              <a:gd name="connsiteX21" fmla="*/ 30159 w 151777"/>
              <a:gd name="connsiteY21" fmla="*/ 442934 h 446093"/>
              <a:gd name="connsiteX22" fmla="*/ 125409 w 151777"/>
              <a:gd name="connsiteY22" fmla="*/ 433409 h 446093"/>
              <a:gd name="connsiteX23" fmla="*/ 106359 w 151777"/>
              <a:gd name="connsiteY23" fmla="*/ 338159 h 446093"/>
              <a:gd name="connsiteX24" fmla="*/ 82546 w 151777"/>
              <a:gd name="connsiteY24" fmla="*/ 333396 h 446093"/>
              <a:gd name="connsiteX25" fmla="*/ 73021 w 151777"/>
              <a:gd name="connsiteY25" fmla="*/ 319109 h 446093"/>
              <a:gd name="connsiteX26" fmla="*/ 53971 w 151777"/>
              <a:gd name="connsiteY26" fmla="*/ 276246 h 446093"/>
              <a:gd name="connsiteX27" fmla="*/ 92071 w 151777"/>
              <a:gd name="connsiteY27" fmla="*/ 209571 h 446093"/>
              <a:gd name="connsiteX28" fmla="*/ 106359 w 151777"/>
              <a:gd name="connsiteY28" fmla="*/ 200046 h 446093"/>
              <a:gd name="connsiteX29" fmla="*/ 106359 w 151777"/>
              <a:gd name="connsiteY29" fmla="*/ 119084 h 446093"/>
              <a:gd name="connsiteX30" fmla="*/ 92071 w 151777"/>
              <a:gd name="connsiteY30" fmla="*/ 114321 h 446093"/>
              <a:gd name="connsiteX31" fmla="*/ 68259 w 151777"/>
              <a:gd name="connsiteY31" fmla="*/ 109559 h 446093"/>
              <a:gd name="connsiteX32" fmla="*/ 58734 w 151777"/>
              <a:gd name="connsiteY32" fmla="*/ 80984 h 446093"/>
              <a:gd name="connsiteX33" fmla="*/ 53971 w 151777"/>
              <a:gd name="connsiteY33" fmla="*/ 66696 h 446093"/>
              <a:gd name="connsiteX34" fmla="*/ 68259 w 151777"/>
              <a:gd name="connsiteY34" fmla="*/ 21 h 44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51777" h="446093">
                <a:moveTo>
                  <a:pt x="139696" y="21"/>
                </a:moveTo>
                <a:cubicBezTo>
                  <a:pt x="131759" y="6371"/>
                  <a:pt x="124808" y="14204"/>
                  <a:pt x="115884" y="19071"/>
                </a:cubicBezTo>
                <a:cubicBezTo>
                  <a:pt x="107070" y="23879"/>
                  <a:pt x="96834" y="25421"/>
                  <a:pt x="87309" y="28596"/>
                </a:cubicBezTo>
                <a:cubicBezTo>
                  <a:pt x="60877" y="37407"/>
                  <a:pt x="78008" y="32736"/>
                  <a:pt x="34921" y="38121"/>
                </a:cubicBezTo>
                <a:cubicBezTo>
                  <a:pt x="31746" y="42884"/>
                  <a:pt x="29866" y="48833"/>
                  <a:pt x="25396" y="52409"/>
                </a:cubicBezTo>
                <a:cubicBezTo>
                  <a:pt x="11953" y="63164"/>
                  <a:pt x="-221" y="49617"/>
                  <a:pt x="25396" y="66696"/>
                </a:cubicBezTo>
                <a:cubicBezTo>
                  <a:pt x="41271" y="65109"/>
                  <a:pt x="57340" y="64874"/>
                  <a:pt x="73021" y="61934"/>
                </a:cubicBezTo>
                <a:cubicBezTo>
                  <a:pt x="82889" y="60084"/>
                  <a:pt x="101596" y="52409"/>
                  <a:pt x="101596" y="52409"/>
                </a:cubicBezTo>
                <a:cubicBezTo>
                  <a:pt x="122797" y="54764"/>
                  <a:pt x="149221" y="44567"/>
                  <a:pt x="149221" y="71459"/>
                </a:cubicBezTo>
                <a:cubicBezTo>
                  <a:pt x="149221" y="78004"/>
                  <a:pt x="149429" y="86249"/>
                  <a:pt x="144459" y="90509"/>
                </a:cubicBezTo>
                <a:cubicBezTo>
                  <a:pt x="136836" y="97043"/>
                  <a:pt x="115884" y="100034"/>
                  <a:pt x="115884" y="100034"/>
                </a:cubicBezTo>
                <a:cubicBezTo>
                  <a:pt x="91265" y="136963"/>
                  <a:pt x="100454" y="117749"/>
                  <a:pt x="87309" y="157184"/>
                </a:cubicBezTo>
                <a:cubicBezTo>
                  <a:pt x="83689" y="168044"/>
                  <a:pt x="68259" y="185759"/>
                  <a:pt x="68259" y="185759"/>
                </a:cubicBezTo>
                <a:cubicBezTo>
                  <a:pt x="69846" y="190521"/>
                  <a:pt x="69101" y="196910"/>
                  <a:pt x="73021" y="200046"/>
                </a:cubicBezTo>
                <a:cubicBezTo>
                  <a:pt x="78132" y="204135"/>
                  <a:pt x="90865" y="198376"/>
                  <a:pt x="92071" y="204809"/>
                </a:cubicBezTo>
                <a:cubicBezTo>
                  <a:pt x="104358" y="270338"/>
                  <a:pt x="102986" y="265795"/>
                  <a:pt x="73021" y="285771"/>
                </a:cubicBezTo>
                <a:cubicBezTo>
                  <a:pt x="69846" y="290534"/>
                  <a:pt x="66056" y="294939"/>
                  <a:pt x="63496" y="300059"/>
                </a:cubicBezTo>
                <a:cubicBezTo>
                  <a:pt x="61251" y="304549"/>
                  <a:pt x="62819" y="311428"/>
                  <a:pt x="58734" y="314346"/>
                </a:cubicBezTo>
                <a:cubicBezTo>
                  <a:pt x="50564" y="320182"/>
                  <a:pt x="30159" y="323871"/>
                  <a:pt x="30159" y="323871"/>
                </a:cubicBezTo>
                <a:cubicBezTo>
                  <a:pt x="25396" y="328634"/>
                  <a:pt x="20183" y="332985"/>
                  <a:pt x="15871" y="338159"/>
                </a:cubicBezTo>
                <a:cubicBezTo>
                  <a:pt x="-8168" y="367005"/>
                  <a:pt x="-779" y="392998"/>
                  <a:pt x="11109" y="438171"/>
                </a:cubicBezTo>
                <a:cubicBezTo>
                  <a:pt x="12775" y="444501"/>
                  <a:pt x="23809" y="441346"/>
                  <a:pt x="30159" y="442934"/>
                </a:cubicBezTo>
                <a:cubicBezTo>
                  <a:pt x="61909" y="439759"/>
                  <a:pt x="104001" y="457070"/>
                  <a:pt x="125409" y="433409"/>
                </a:cubicBezTo>
                <a:cubicBezTo>
                  <a:pt x="179065" y="374104"/>
                  <a:pt x="139548" y="346456"/>
                  <a:pt x="106359" y="338159"/>
                </a:cubicBezTo>
                <a:cubicBezTo>
                  <a:pt x="98506" y="336196"/>
                  <a:pt x="90484" y="334984"/>
                  <a:pt x="82546" y="333396"/>
                </a:cubicBezTo>
                <a:cubicBezTo>
                  <a:pt x="79371" y="328634"/>
                  <a:pt x="75346" y="324339"/>
                  <a:pt x="73021" y="319109"/>
                </a:cubicBezTo>
                <a:cubicBezTo>
                  <a:pt x="50349" y="268098"/>
                  <a:pt x="75528" y="308583"/>
                  <a:pt x="53971" y="276246"/>
                </a:cubicBezTo>
                <a:cubicBezTo>
                  <a:pt x="60823" y="187177"/>
                  <a:pt x="37578" y="225920"/>
                  <a:pt x="92071" y="209571"/>
                </a:cubicBezTo>
                <a:cubicBezTo>
                  <a:pt x="97554" y="207926"/>
                  <a:pt x="101596" y="203221"/>
                  <a:pt x="106359" y="200046"/>
                </a:cubicBezTo>
                <a:cubicBezTo>
                  <a:pt x="116415" y="169876"/>
                  <a:pt x="119254" y="167439"/>
                  <a:pt x="106359" y="119084"/>
                </a:cubicBezTo>
                <a:cubicBezTo>
                  <a:pt x="105065" y="114233"/>
                  <a:pt x="96941" y="115539"/>
                  <a:pt x="92071" y="114321"/>
                </a:cubicBezTo>
                <a:cubicBezTo>
                  <a:pt x="84218" y="112358"/>
                  <a:pt x="76196" y="111146"/>
                  <a:pt x="68259" y="109559"/>
                </a:cubicBezTo>
                <a:lnTo>
                  <a:pt x="58734" y="80984"/>
                </a:lnTo>
                <a:lnTo>
                  <a:pt x="53971" y="66696"/>
                </a:lnTo>
                <a:cubicBezTo>
                  <a:pt x="58960" y="-3146"/>
                  <a:pt x="36452" y="21"/>
                  <a:pt x="68259" y="21"/>
                </a:cubicBezTo>
              </a:path>
            </a:pathLst>
          </a:custGeom>
          <a:ln>
            <a:solidFill>
              <a:srgbClr val="00B050"/>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129" name="Oval 128"/>
          <p:cNvSpPr/>
          <p:nvPr/>
        </p:nvSpPr>
        <p:spPr bwMode="auto">
          <a:xfrm>
            <a:off x="7711440" y="3048000"/>
            <a:ext cx="365760" cy="365760"/>
          </a:xfrm>
          <a:prstGeom prst="ellipse">
            <a:avLst/>
          </a:prstGeom>
          <a:solidFill>
            <a:srgbClr val="EC3900"/>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402671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2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1686" y="152400"/>
            <a:ext cx="8853714" cy="769441"/>
          </a:xfrm>
          <a:prstGeom prst="rect">
            <a:avLst/>
          </a:prstGeom>
          <a:noFill/>
        </p:spPr>
        <p:txBody>
          <a:bodyPr wrap="square" rtlCol="0">
            <a:spAutoFit/>
          </a:bodyPr>
          <a:lstStyle/>
          <a:p>
            <a:pPr algn="ctr"/>
            <a:r>
              <a:rPr lang="en-US" sz="4400" b="1" i="0" dirty="0" smtClean="0"/>
              <a:t>Why an adapter of 3 nucleotides?</a:t>
            </a:r>
            <a:endParaRPr lang="en-US" sz="4400" i="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058" y="1143000"/>
            <a:ext cx="8001000" cy="5342206"/>
          </a:xfrm>
          <a:prstGeom prst="rect">
            <a:avLst/>
          </a:prstGeom>
          <a:ln>
            <a:solidFill>
              <a:schemeClr val="tx1"/>
            </a:solidFill>
          </a:ln>
        </p:spPr>
      </p:pic>
    </p:spTree>
    <p:extLst>
      <p:ext uri="{BB962C8B-B14F-4D97-AF65-F5344CB8AC3E}">
        <p14:creationId xmlns:p14="http://schemas.microsoft.com/office/powerpoint/2010/main" val="30756314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en-US" altLang="en-US" sz="4400" b="1" i="0" dirty="0">
                <a:solidFill>
                  <a:schemeClr val="tx2"/>
                </a:solidFill>
                <a:cs typeface="Times New Roman" pitchFamily="18" charset="0"/>
              </a:rPr>
              <a:t>Central Dogma: </a:t>
            </a:r>
            <a:br>
              <a:rPr lang="en-US" altLang="en-US" sz="4400" b="1" i="0" dirty="0">
                <a:solidFill>
                  <a:schemeClr val="tx2"/>
                </a:solidFill>
                <a:cs typeface="Times New Roman" pitchFamily="18" charset="0"/>
              </a:rPr>
            </a:br>
            <a:r>
              <a:rPr lang="en-US" altLang="en-US" sz="4400" b="1" i="0" dirty="0">
                <a:solidFill>
                  <a:schemeClr val="tx2"/>
                </a:solidFill>
                <a:cs typeface="Times New Roman" pitchFamily="18" charset="0"/>
              </a:rPr>
              <a:t>DNA to RNA to Protein</a:t>
            </a:r>
          </a:p>
        </p:txBody>
      </p:sp>
      <p:pic>
        <p:nvPicPr>
          <p:cNvPr id="27651" name="Picture 3" descr="dogma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0" y="2057400"/>
            <a:ext cx="7010400" cy="395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Freeform 4"/>
          <p:cNvSpPr>
            <a:spLocks/>
          </p:cNvSpPr>
          <p:nvPr/>
        </p:nvSpPr>
        <p:spPr bwMode="auto">
          <a:xfrm rot="5400000" flipH="1">
            <a:off x="1981200" y="2962275"/>
            <a:ext cx="241300" cy="330200"/>
          </a:xfrm>
          <a:custGeom>
            <a:avLst/>
            <a:gdLst>
              <a:gd name="T0" fmla="*/ 0 w 152"/>
              <a:gd name="T1" fmla="*/ 2147483646 h 208"/>
              <a:gd name="T2" fmla="*/ 2147483646 w 152"/>
              <a:gd name="T3" fmla="*/ 2147483646 h 208"/>
              <a:gd name="T4" fmla="*/ 2147483646 w 152"/>
              <a:gd name="T5" fmla="*/ 2147483646 h 208"/>
              <a:gd name="T6" fmla="*/ 2147483646 w 152"/>
              <a:gd name="T7" fmla="*/ 2147483646 h 208"/>
              <a:gd name="T8" fmla="*/ 2147483646 w 152"/>
              <a:gd name="T9" fmla="*/ 2147483646 h 208"/>
              <a:gd name="T10" fmla="*/ 2147483646 w 152"/>
              <a:gd name="T11" fmla="*/ 2147483646 h 208"/>
              <a:gd name="T12" fmla="*/ 0 w 152"/>
              <a:gd name="T13" fmla="*/ 2147483646 h 208"/>
              <a:gd name="T14" fmla="*/ 0 60000 65536"/>
              <a:gd name="T15" fmla="*/ 0 60000 65536"/>
              <a:gd name="T16" fmla="*/ 0 60000 65536"/>
              <a:gd name="T17" fmla="*/ 0 60000 65536"/>
              <a:gd name="T18" fmla="*/ 0 60000 65536"/>
              <a:gd name="T19" fmla="*/ 0 60000 65536"/>
              <a:gd name="T20" fmla="*/ 0 60000 65536"/>
              <a:gd name="T21" fmla="*/ 0 w 152"/>
              <a:gd name="T22" fmla="*/ 0 h 208"/>
              <a:gd name="T23" fmla="*/ 152 w 152"/>
              <a:gd name="T24" fmla="*/ 208 h 2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2" h="208">
                <a:moveTo>
                  <a:pt x="0" y="8"/>
                </a:moveTo>
                <a:cubicBezTo>
                  <a:pt x="36" y="4"/>
                  <a:pt x="72" y="0"/>
                  <a:pt x="96" y="8"/>
                </a:cubicBezTo>
                <a:cubicBezTo>
                  <a:pt x="120" y="16"/>
                  <a:pt x="136" y="32"/>
                  <a:pt x="144" y="56"/>
                </a:cubicBezTo>
                <a:cubicBezTo>
                  <a:pt x="152" y="80"/>
                  <a:pt x="152" y="128"/>
                  <a:pt x="144" y="152"/>
                </a:cubicBezTo>
                <a:cubicBezTo>
                  <a:pt x="136" y="176"/>
                  <a:pt x="112" y="192"/>
                  <a:pt x="96" y="200"/>
                </a:cubicBezTo>
                <a:cubicBezTo>
                  <a:pt x="80" y="208"/>
                  <a:pt x="64" y="200"/>
                  <a:pt x="48" y="200"/>
                </a:cubicBezTo>
                <a:cubicBezTo>
                  <a:pt x="32" y="200"/>
                  <a:pt x="16" y="200"/>
                  <a:pt x="0" y="200"/>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653" name="Text Box 9"/>
          <p:cNvSpPr txBox="1">
            <a:spLocks noChangeArrowheads="1"/>
          </p:cNvSpPr>
          <p:nvPr/>
        </p:nvSpPr>
        <p:spPr bwMode="auto">
          <a:xfrm>
            <a:off x="685800" y="2822575"/>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pPr eaLnBrk="1" hangingPunct="1">
              <a:spcBef>
                <a:spcPct val="50000"/>
              </a:spcBef>
            </a:pPr>
            <a:r>
              <a:rPr lang="en-US" altLang="en-US" sz="1800">
                <a:latin typeface="Calibri" pitchFamily="34" charset="0"/>
              </a:rPr>
              <a:t>Replication</a:t>
            </a:r>
          </a:p>
        </p:txBody>
      </p:sp>
      <p:sp>
        <p:nvSpPr>
          <p:cNvPr id="27654" name="Text Box 10"/>
          <p:cNvSpPr txBox="1">
            <a:spLocks noChangeArrowheads="1"/>
          </p:cNvSpPr>
          <p:nvPr/>
        </p:nvSpPr>
        <p:spPr bwMode="auto">
          <a:xfrm>
            <a:off x="3276600" y="4876800"/>
            <a:ext cx="1752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pPr algn="ctr" eaLnBrk="1" hangingPunct="1">
              <a:spcBef>
                <a:spcPct val="50000"/>
              </a:spcBef>
            </a:pPr>
            <a:r>
              <a:rPr lang="en-US" altLang="en-US" sz="1800">
                <a:latin typeface="Calibri" pitchFamily="34" charset="0"/>
              </a:rPr>
              <a:t>Processing /</a:t>
            </a:r>
            <a:br>
              <a:rPr lang="en-US" altLang="en-US" sz="1800">
                <a:latin typeface="Calibri" pitchFamily="34" charset="0"/>
              </a:rPr>
            </a:br>
            <a:r>
              <a:rPr lang="en-US" altLang="en-US" sz="1800">
                <a:latin typeface="Calibri" pitchFamily="34" charset="0"/>
              </a:rPr>
              <a:t>Translocation</a:t>
            </a:r>
          </a:p>
        </p:txBody>
      </p:sp>
      <p:sp>
        <p:nvSpPr>
          <p:cNvPr id="3" name="Freeform 2"/>
          <p:cNvSpPr/>
          <p:nvPr/>
        </p:nvSpPr>
        <p:spPr>
          <a:xfrm>
            <a:off x="1936750" y="3051175"/>
            <a:ext cx="349250" cy="1673225"/>
          </a:xfrm>
          <a:custGeom>
            <a:avLst/>
            <a:gdLst>
              <a:gd name="connsiteX0" fmla="*/ 159657 w 188686"/>
              <a:gd name="connsiteY0" fmla="*/ 0 h 1625600"/>
              <a:gd name="connsiteX1" fmla="*/ 159657 w 188686"/>
              <a:gd name="connsiteY1" fmla="*/ 0 h 1625600"/>
              <a:gd name="connsiteX2" fmla="*/ 174172 w 188686"/>
              <a:gd name="connsiteY2" fmla="*/ 856343 h 1625600"/>
              <a:gd name="connsiteX3" fmla="*/ 188686 w 188686"/>
              <a:gd name="connsiteY3" fmla="*/ 928914 h 1625600"/>
              <a:gd name="connsiteX4" fmla="*/ 174172 w 188686"/>
              <a:gd name="connsiteY4" fmla="*/ 1465943 h 1625600"/>
              <a:gd name="connsiteX5" fmla="*/ 145143 w 188686"/>
              <a:gd name="connsiteY5" fmla="*/ 1553028 h 1625600"/>
              <a:gd name="connsiteX6" fmla="*/ 87086 w 188686"/>
              <a:gd name="connsiteY6" fmla="*/ 1625600 h 1625600"/>
              <a:gd name="connsiteX7" fmla="*/ 29029 w 188686"/>
              <a:gd name="connsiteY7" fmla="*/ 1538514 h 1625600"/>
              <a:gd name="connsiteX8" fmla="*/ 0 w 188686"/>
              <a:gd name="connsiteY8" fmla="*/ 870857 h 1625600"/>
              <a:gd name="connsiteX9" fmla="*/ 29029 w 188686"/>
              <a:gd name="connsiteY9" fmla="*/ 464457 h 1625600"/>
              <a:gd name="connsiteX10" fmla="*/ 43543 w 188686"/>
              <a:gd name="connsiteY10" fmla="*/ 420914 h 1625600"/>
              <a:gd name="connsiteX11" fmla="*/ 72572 w 188686"/>
              <a:gd name="connsiteY11" fmla="*/ 377371 h 1625600"/>
              <a:gd name="connsiteX12" fmla="*/ 58057 w 188686"/>
              <a:gd name="connsiteY12" fmla="*/ 275771 h 1625600"/>
              <a:gd name="connsiteX13" fmla="*/ 101600 w 188686"/>
              <a:gd name="connsiteY13" fmla="*/ 116114 h 1625600"/>
              <a:gd name="connsiteX14" fmla="*/ 159657 w 188686"/>
              <a:gd name="connsiteY14" fmla="*/ 0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686" h="1625600">
                <a:moveTo>
                  <a:pt x="159657" y="0"/>
                </a:moveTo>
                <a:lnTo>
                  <a:pt x="159657" y="0"/>
                </a:lnTo>
                <a:cubicBezTo>
                  <a:pt x="164495" y="285448"/>
                  <a:pt x="165255" y="570994"/>
                  <a:pt x="174172" y="856343"/>
                </a:cubicBezTo>
                <a:cubicBezTo>
                  <a:pt x="174943" y="881000"/>
                  <a:pt x="188686" y="904245"/>
                  <a:pt x="188686" y="928914"/>
                </a:cubicBezTo>
                <a:cubicBezTo>
                  <a:pt x="188686" y="1107989"/>
                  <a:pt x="186635" y="1287302"/>
                  <a:pt x="174172" y="1465943"/>
                </a:cubicBezTo>
                <a:cubicBezTo>
                  <a:pt x="172042" y="1496467"/>
                  <a:pt x="154819" y="1524000"/>
                  <a:pt x="145143" y="1553028"/>
                </a:cubicBezTo>
                <a:cubicBezTo>
                  <a:pt x="125112" y="1613121"/>
                  <a:pt x="143360" y="1588084"/>
                  <a:pt x="87086" y="1625600"/>
                </a:cubicBezTo>
                <a:cubicBezTo>
                  <a:pt x="40944" y="1594839"/>
                  <a:pt x="31765" y="1602822"/>
                  <a:pt x="29029" y="1538514"/>
                </a:cubicBezTo>
                <a:cubicBezTo>
                  <a:pt x="15" y="856674"/>
                  <a:pt x="81363" y="1114934"/>
                  <a:pt x="0" y="870857"/>
                </a:cubicBezTo>
                <a:cubicBezTo>
                  <a:pt x="5911" y="740829"/>
                  <a:pt x="-255" y="596239"/>
                  <a:pt x="29029" y="464457"/>
                </a:cubicBezTo>
                <a:cubicBezTo>
                  <a:pt x="32348" y="449522"/>
                  <a:pt x="36701" y="434598"/>
                  <a:pt x="43543" y="420914"/>
                </a:cubicBezTo>
                <a:cubicBezTo>
                  <a:pt x="51344" y="405312"/>
                  <a:pt x="62896" y="391885"/>
                  <a:pt x="72572" y="377371"/>
                </a:cubicBezTo>
                <a:cubicBezTo>
                  <a:pt x="67734" y="343504"/>
                  <a:pt x="58057" y="309982"/>
                  <a:pt x="58057" y="275771"/>
                </a:cubicBezTo>
                <a:cubicBezTo>
                  <a:pt x="58057" y="248511"/>
                  <a:pt x="90218" y="133186"/>
                  <a:pt x="101600" y="116114"/>
                </a:cubicBezTo>
                <a:cubicBezTo>
                  <a:pt x="136630" y="63570"/>
                  <a:pt x="149981" y="19352"/>
                  <a:pt x="159657" y="0"/>
                </a:cubicBezTo>
                <a:close/>
              </a:path>
            </a:pathLst>
          </a:cu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 name="Freeform 3"/>
          <p:cNvSpPr/>
          <p:nvPr/>
        </p:nvSpPr>
        <p:spPr>
          <a:xfrm>
            <a:off x="1600200" y="3802063"/>
            <a:ext cx="465138" cy="363537"/>
          </a:xfrm>
          <a:custGeom>
            <a:avLst/>
            <a:gdLst>
              <a:gd name="connsiteX0" fmla="*/ 465599 w 465599"/>
              <a:gd name="connsiteY0" fmla="*/ 362857 h 362857"/>
              <a:gd name="connsiteX1" fmla="*/ 465599 w 465599"/>
              <a:gd name="connsiteY1" fmla="*/ 362857 h 362857"/>
              <a:gd name="connsiteX2" fmla="*/ 247884 w 465599"/>
              <a:gd name="connsiteY2" fmla="*/ 348343 h 362857"/>
              <a:gd name="connsiteX3" fmla="*/ 30170 w 465599"/>
              <a:gd name="connsiteY3" fmla="*/ 319314 h 362857"/>
              <a:gd name="connsiteX4" fmla="*/ 15656 w 465599"/>
              <a:gd name="connsiteY4" fmla="*/ 188686 h 362857"/>
              <a:gd name="connsiteX5" fmla="*/ 73713 w 465599"/>
              <a:gd name="connsiteY5" fmla="*/ 0 h 362857"/>
              <a:gd name="connsiteX6" fmla="*/ 407542 w 465599"/>
              <a:gd name="connsiteY6" fmla="*/ 14514 h 362857"/>
              <a:gd name="connsiteX7" fmla="*/ 422056 w 465599"/>
              <a:gd name="connsiteY7" fmla="*/ 58057 h 362857"/>
              <a:gd name="connsiteX8" fmla="*/ 393027 w 465599"/>
              <a:gd name="connsiteY8" fmla="*/ 246743 h 362857"/>
              <a:gd name="connsiteX9" fmla="*/ 363999 w 465599"/>
              <a:gd name="connsiteY9" fmla="*/ 290286 h 362857"/>
              <a:gd name="connsiteX10" fmla="*/ 393027 w 465599"/>
              <a:gd name="connsiteY10" fmla="*/ 362857 h 362857"/>
              <a:gd name="connsiteX11" fmla="*/ 465599 w 465599"/>
              <a:gd name="connsiteY11"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5599" h="362857">
                <a:moveTo>
                  <a:pt x="465599" y="362857"/>
                </a:moveTo>
                <a:lnTo>
                  <a:pt x="465599" y="362857"/>
                </a:lnTo>
                <a:cubicBezTo>
                  <a:pt x="393027" y="358019"/>
                  <a:pt x="320343" y="354644"/>
                  <a:pt x="247884" y="348343"/>
                </a:cubicBezTo>
                <a:cubicBezTo>
                  <a:pt x="199970" y="344176"/>
                  <a:pt x="80796" y="326546"/>
                  <a:pt x="30170" y="319314"/>
                </a:cubicBezTo>
                <a:cubicBezTo>
                  <a:pt x="-17758" y="247421"/>
                  <a:pt x="2620" y="299496"/>
                  <a:pt x="15656" y="188686"/>
                </a:cubicBezTo>
                <a:cubicBezTo>
                  <a:pt x="36885" y="8232"/>
                  <a:pt x="-15971" y="59788"/>
                  <a:pt x="73713" y="0"/>
                </a:cubicBezTo>
                <a:cubicBezTo>
                  <a:pt x="184989" y="4838"/>
                  <a:pt x="297676" y="-3797"/>
                  <a:pt x="407542" y="14514"/>
                </a:cubicBezTo>
                <a:cubicBezTo>
                  <a:pt x="422633" y="17029"/>
                  <a:pt x="422056" y="42758"/>
                  <a:pt x="422056" y="58057"/>
                </a:cubicBezTo>
                <a:cubicBezTo>
                  <a:pt x="422056" y="91368"/>
                  <a:pt x="417872" y="197052"/>
                  <a:pt x="393027" y="246743"/>
                </a:cubicBezTo>
                <a:cubicBezTo>
                  <a:pt x="385226" y="262345"/>
                  <a:pt x="373675" y="275772"/>
                  <a:pt x="363999" y="290286"/>
                </a:cubicBezTo>
                <a:cubicBezTo>
                  <a:pt x="380172" y="354981"/>
                  <a:pt x="364408" y="334238"/>
                  <a:pt x="393027" y="362857"/>
                </a:cubicBezTo>
                <a:lnTo>
                  <a:pt x="465599" y="362857"/>
                </a:lnTo>
                <a:close/>
              </a:path>
            </a:pathLst>
          </a:cu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nvGrpSpPr>
          <p:cNvPr id="27657" name="Group 1"/>
          <p:cNvGrpSpPr>
            <a:grpSpLocks/>
          </p:cNvGrpSpPr>
          <p:nvPr/>
        </p:nvGrpSpPr>
        <p:grpSpPr bwMode="auto">
          <a:xfrm>
            <a:off x="1879600" y="3276600"/>
            <a:ext cx="103188" cy="1430338"/>
            <a:chOff x="1864518" y="3276601"/>
            <a:chExt cx="51935" cy="1429656"/>
          </a:xfrm>
        </p:grpSpPr>
        <p:sp>
          <p:nvSpPr>
            <p:cNvPr id="27669" name="Freeform 3"/>
            <p:cNvSpPr>
              <a:spLocks noChangeAspect="1"/>
            </p:cNvSpPr>
            <p:nvPr/>
          </p:nvSpPr>
          <p:spPr bwMode="auto">
            <a:xfrm rot="-5400000">
              <a:off x="1198959" y="3942160"/>
              <a:ext cx="1371600" cy="40481"/>
            </a:xfrm>
            <a:custGeom>
              <a:avLst/>
              <a:gdLst>
                <a:gd name="T0" fmla="*/ 0 w 1728"/>
                <a:gd name="T1" fmla="*/ 2147483646 h 51"/>
                <a:gd name="T2" fmla="*/ 2147483646 w 1728"/>
                <a:gd name="T3" fmla="*/ 2147483646 h 51"/>
                <a:gd name="T4" fmla="*/ 2147483646 w 1728"/>
                <a:gd name="T5" fmla="*/ 2147483646 h 51"/>
                <a:gd name="T6" fmla="*/ 2147483646 w 1728"/>
                <a:gd name="T7" fmla="*/ 2147483646 h 51"/>
                <a:gd name="T8" fmla="*/ 2147483646 w 1728"/>
                <a:gd name="T9" fmla="*/ 2147483646 h 51"/>
                <a:gd name="T10" fmla="*/ 2147483646 w 1728"/>
                <a:gd name="T11" fmla="*/ 2147483646 h 51"/>
                <a:gd name="T12" fmla="*/ 2147483646 w 1728"/>
                <a:gd name="T13" fmla="*/ 2147483646 h 51"/>
                <a:gd name="T14" fmla="*/ 2147483646 w 1728"/>
                <a:gd name="T15" fmla="*/ 2147483646 h 51"/>
                <a:gd name="T16" fmla="*/ 2147483646 w 1728"/>
                <a:gd name="T17" fmla="*/ 2147483646 h 51"/>
                <a:gd name="T18" fmla="*/ 2147483646 w 1728"/>
                <a:gd name="T19" fmla="*/ 2147483646 h 51"/>
                <a:gd name="T20" fmla="*/ 2147483646 w 1728"/>
                <a:gd name="T21" fmla="*/ 2147483646 h 51"/>
                <a:gd name="T22" fmla="*/ 2147483646 w 1728"/>
                <a:gd name="T23" fmla="*/ 2147483646 h 51"/>
                <a:gd name="T24" fmla="*/ 2147483646 w 1728"/>
                <a:gd name="T25" fmla="*/ 2147483646 h 51"/>
                <a:gd name="T26" fmla="*/ 2147483646 w 1728"/>
                <a:gd name="T27" fmla="*/ 2147483646 h 51"/>
                <a:gd name="T28" fmla="*/ 2147483646 w 1728"/>
                <a:gd name="T29" fmla="*/ 2147483646 h 51"/>
                <a:gd name="T30" fmla="*/ 2147483646 w 1728"/>
                <a:gd name="T31" fmla="*/ 2147483646 h 51"/>
                <a:gd name="T32" fmla="*/ 2147483646 w 1728"/>
                <a:gd name="T33" fmla="*/ 2147483646 h 51"/>
                <a:gd name="T34" fmla="*/ 2147483646 w 1728"/>
                <a:gd name="T35" fmla="*/ 2147483646 h 51"/>
                <a:gd name="T36" fmla="*/ 2147483646 w 1728"/>
                <a:gd name="T37" fmla="*/ 2147483646 h 51"/>
                <a:gd name="T38" fmla="*/ 2147483646 w 1728"/>
                <a:gd name="T39" fmla="*/ 2147483646 h 5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28"/>
                <a:gd name="T61" fmla="*/ 0 h 51"/>
                <a:gd name="T62" fmla="*/ 1728 w 1728"/>
                <a:gd name="T63" fmla="*/ 51 h 5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28" h="51">
                  <a:moveTo>
                    <a:pt x="0" y="51"/>
                  </a:moveTo>
                  <a:cubicBezTo>
                    <a:pt x="32" y="27"/>
                    <a:pt x="64" y="3"/>
                    <a:pt x="96" y="3"/>
                  </a:cubicBezTo>
                  <a:cubicBezTo>
                    <a:pt x="128" y="3"/>
                    <a:pt x="160" y="51"/>
                    <a:pt x="192" y="51"/>
                  </a:cubicBezTo>
                  <a:cubicBezTo>
                    <a:pt x="224" y="51"/>
                    <a:pt x="256" y="3"/>
                    <a:pt x="288" y="3"/>
                  </a:cubicBezTo>
                  <a:cubicBezTo>
                    <a:pt x="320" y="3"/>
                    <a:pt x="352" y="51"/>
                    <a:pt x="384" y="51"/>
                  </a:cubicBezTo>
                  <a:cubicBezTo>
                    <a:pt x="416" y="51"/>
                    <a:pt x="448" y="3"/>
                    <a:pt x="480" y="3"/>
                  </a:cubicBezTo>
                  <a:cubicBezTo>
                    <a:pt x="512" y="3"/>
                    <a:pt x="544" y="51"/>
                    <a:pt x="576" y="51"/>
                  </a:cubicBezTo>
                  <a:cubicBezTo>
                    <a:pt x="608" y="51"/>
                    <a:pt x="640" y="3"/>
                    <a:pt x="672" y="3"/>
                  </a:cubicBezTo>
                  <a:cubicBezTo>
                    <a:pt x="704" y="3"/>
                    <a:pt x="736" y="51"/>
                    <a:pt x="768" y="51"/>
                  </a:cubicBezTo>
                  <a:cubicBezTo>
                    <a:pt x="800" y="51"/>
                    <a:pt x="832" y="3"/>
                    <a:pt x="864" y="3"/>
                  </a:cubicBezTo>
                  <a:cubicBezTo>
                    <a:pt x="896" y="3"/>
                    <a:pt x="928" y="51"/>
                    <a:pt x="960" y="51"/>
                  </a:cubicBezTo>
                  <a:cubicBezTo>
                    <a:pt x="992" y="51"/>
                    <a:pt x="1024" y="3"/>
                    <a:pt x="1056" y="3"/>
                  </a:cubicBezTo>
                  <a:cubicBezTo>
                    <a:pt x="1088" y="3"/>
                    <a:pt x="1120" y="51"/>
                    <a:pt x="1152" y="51"/>
                  </a:cubicBezTo>
                  <a:cubicBezTo>
                    <a:pt x="1184" y="51"/>
                    <a:pt x="1216" y="3"/>
                    <a:pt x="1248" y="3"/>
                  </a:cubicBezTo>
                  <a:cubicBezTo>
                    <a:pt x="1280" y="3"/>
                    <a:pt x="1312" y="51"/>
                    <a:pt x="1344" y="51"/>
                  </a:cubicBezTo>
                  <a:cubicBezTo>
                    <a:pt x="1376" y="51"/>
                    <a:pt x="1408" y="3"/>
                    <a:pt x="1440" y="3"/>
                  </a:cubicBezTo>
                  <a:cubicBezTo>
                    <a:pt x="1472" y="3"/>
                    <a:pt x="1504" y="51"/>
                    <a:pt x="1536" y="51"/>
                  </a:cubicBezTo>
                  <a:cubicBezTo>
                    <a:pt x="1568" y="51"/>
                    <a:pt x="1607" y="6"/>
                    <a:pt x="1632" y="3"/>
                  </a:cubicBezTo>
                  <a:cubicBezTo>
                    <a:pt x="1657" y="0"/>
                    <a:pt x="1670" y="22"/>
                    <a:pt x="1686" y="30"/>
                  </a:cubicBezTo>
                  <a:cubicBezTo>
                    <a:pt x="1702" y="38"/>
                    <a:pt x="1719" y="47"/>
                    <a:pt x="1728" y="51"/>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70" name="Freeform 3"/>
            <p:cNvSpPr>
              <a:spLocks noChangeAspect="1"/>
            </p:cNvSpPr>
            <p:nvPr/>
          </p:nvSpPr>
          <p:spPr bwMode="auto">
            <a:xfrm rot="-5400000">
              <a:off x="1210413" y="4000216"/>
              <a:ext cx="1371600" cy="40481"/>
            </a:xfrm>
            <a:custGeom>
              <a:avLst/>
              <a:gdLst>
                <a:gd name="T0" fmla="*/ 0 w 1728"/>
                <a:gd name="T1" fmla="*/ 2147483646 h 51"/>
                <a:gd name="T2" fmla="*/ 2147483646 w 1728"/>
                <a:gd name="T3" fmla="*/ 2147483646 h 51"/>
                <a:gd name="T4" fmla="*/ 2147483646 w 1728"/>
                <a:gd name="T5" fmla="*/ 2147483646 h 51"/>
                <a:gd name="T6" fmla="*/ 2147483646 w 1728"/>
                <a:gd name="T7" fmla="*/ 2147483646 h 51"/>
                <a:gd name="T8" fmla="*/ 2147483646 w 1728"/>
                <a:gd name="T9" fmla="*/ 2147483646 h 51"/>
                <a:gd name="T10" fmla="*/ 2147483646 w 1728"/>
                <a:gd name="T11" fmla="*/ 2147483646 h 51"/>
                <a:gd name="T12" fmla="*/ 2147483646 w 1728"/>
                <a:gd name="T13" fmla="*/ 2147483646 h 51"/>
                <a:gd name="T14" fmla="*/ 2147483646 w 1728"/>
                <a:gd name="T15" fmla="*/ 2147483646 h 51"/>
                <a:gd name="T16" fmla="*/ 2147483646 w 1728"/>
                <a:gd name="T17" fmla="*/ 2147483646 h 51"/>
                <a:gd name="T18" fmla="*/ 2147483646 w 1728"/>
                <a:gd name="T19" fmla="*/ 2147483646 h 51"/>
                <a:gd name="T20" fmla="*/ 2147483646 w 1728"/>
                <a:gd name="T21" fmla="*/ 2147483646 h 51"/>
                <a:gd name="T22" fmla="*/ 2147483646 w 1728"/>
                <a:gd name="T23" fmla="*/ 2147483646 h 51"/>
                <a:gd name="T24" fmla="*/ 2147483646 w 1728"/>
                <a:gd name="T25" fmla="*/ 2147483646 h 51"/>
                <a:gd name="T26" fmla="*/ 2147483646 w 1728"/>
                <a:gd name="T27" fmla="*/ 2147483646 h 51"/>
                <a:gd name="T28" fmla="*/ 2147483646 w 1728"/>
                <a:gd name="T29" fmla="*/ 2147483646 h 51"/>
                <a:gd name="T30" fmla="*/ 2147483646 w 1728"/>
                <a:gd name="T31" fmla="*/ 2147483646 h 51"/>
                <a:gd name="T32" fmla="*/ 2147483646 w 1728"/>
                <a:gd name="T33" fmla="*/ 2147483646 h 51"/>
                <a:gd name="T34" fmla="*/ 2147483646 w 1728"/>
                <a:gd name="T35" fmla="*/ 2147483646 h 51"/>
                <a:gd name="T36" fmla="*/ 2147483646 w 1728"/>
                <a:gd name="T37" fmla="*/ 2147483646 h 51"/>
                <a:gd name="T38" fmla="*/ 2147483646 w 1728"/>
                <a:gd name="T39" fmla="*/ 2147483646 h 5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28"/>
                <a:gd name="T61" fmla="*/ 0 h 51"/>
                <a:gd name="T62" fmla="*/ 1728 w 1728"/>
                <a:gd name="T63" fmla="*/ 51 h 5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28" h="51">
                  <a:moveTo>
                    <a:pt x="0" y="51"/>
                  </a:moveTo>
                  <a:cubicBezTo>
                    <a:pt x="32" y="27"/>
                    <a:pt x="64" y="3"/>
                    <a:pt x="96" y="3"/>
                  </a:cubicBezTo>
                  <a:cubicBezTo>
                    <a:pt x="128" y="3"/>
                    <a:pt x="160" y="51"/>
                    <a:pt x="192" y="51"/>
                  </a:cubicBezTo>
                  <a:cubicBezTo>
                    <a:pt x="224" y="51"/>
                    <a:pt x="256" y="3"/>
                    <a:pt x="288" y="3"/>
                  </a:cubicBezTo>
                  <a:cubicBezTo>
                    <a:pt x="320" y="3"/>
                    <a:pt x="352" y="51"/>
                    <a:pt x="384" y="51"/>
                  </a:cubicBezTo>
                  <a:cubicBezTo>
                    <a:pt x="416" y="51"/>
                    <a:pt x="448" y="3"/>
                    <a:pt x="480" y="3"/>
                  </a:cubicBezTo>
                  <a:cubicBezTo>
                    <a:pt x="512" y="3"/>
                    <a:pt x="544" y="51"/>
                    <a:pt x="576" y="51"/>
                  </a:cubicBezTo>
                  <a:cubicBezTo>
                    <a:pt x="608" y="51"/>
                    <a:pt x="640" y="3"/>
                    <a:pt x="672" y="3"/>
                  </a:cubicBezTo>
                  <a:cubicBezTo>
                    <a:pt x="704" y="3"/>
                    <a:pt x="736" y="51"/>
                    <a:pt x="768" y="51"/>
                  </a:cubicBezTo>
                  <a:cubicBezTo>
                    <a:pt x="800" y="51"/>
                    <a:pt x="832" y="3"/>
                    <a:pt x="864" y="3"/>
                  </a:cubicBezTo>
                  <a:cubicBezTo>
                    <a:pt x="896" y="3"/>
                    <a:pt x="928" y="51"/>
                    <a:pt x="960" y="51"/>
                  </a:cubicBezTo>
                  <a:cubicBezTo>
                    <a:pt x="992" y="51"/>
                    <a:pt x="1024" y="3"/>
                    <a:pt x="1056" y="3"/>
                  </a:cubicBezTo>
                  <a:cubicBezTo>
                    <a:pt x="1088" y="3"/>
                    <a:pt x="1120" y="51"/>
                    <a:pt x="1152" y="51"/>
                  </a:cubicBezTo>
                  <a:cubicBezTo>
                    <a:pt x="1184" y="51"/>
                    <a:pt x="1216" y="3"/>
                    <a:pt x="1248" y="3"/>
                  </a:cubicBezTo>
                  <a:cubicBezTo>
                    <a:pt x="1280" y="3"/>
                    <a:pt x="1312" y="51"/>
                    <a:pt x="1344" y="51"/>
                  </a:cubicBezTo>
                  <a:cubicBezTo>
                    <a:pt x="1376" y="51"/>
                    <a:pt x="1408" y="3"/>
                    <a:pt x="1440" y="3"/>
                  </a:cubicBezTo>
                  <a:cubicBezTo>
                    <a:pt x="1472" y="3"/>
                    <a:pt x="1504" y="51"/>
                    <a:pt x="1536" y="51"/>
                  </a:cubicBezTo>
                  <a:cubicBezTo>
                    <a:pt x="1568" y="51"/>
                    <a:pt x="1607" y="6"/>
                    <a:pt x="1632" y="3"/>
                  </a:cubicBezTo>
                  <a:cubicBezTo>
                    <a:pt x="1657" y="0"/>
                    <a:pt x="1670" y="22"/>
                    <a:pt x="1686" y="30"/>
                  </a:cubicBezTo>
                  <a:cubicBezTo>
                    <a:pt x="1702" y="38"/>
                    <a:pt x="1719" y="47"/>
                    <a:pt x="1728" y="51"/>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658" name="Group 16"/>
          <p:cNvGrpSpPr>
            <a:grpSpLocks/>
          </p:cNvGrpSpPr>
          <p:nvPr/>
        </p:nvGrpSpPr>
        <p:grpSpPr bwMode="auto">
          <a:xfrm>
            <a:off x="2197100" y="3276600"/>
            <a:ext cx="103188" cy="1430338"/>
            <a:chOff x="1864518" y="3276601"/>
            <a:chExt cx="51935" cy="1429656"/>
          </a:xfrm>
        </p:grpSpPr>
        <p:sp>
          <p:nvSpPr>
            <p:cNvPr id="27667" name="Freeform 3"/>
            <p:cNvSpPr>
              <a:spLocks noChangeAspect="1"/>
            </p:cNvSpPr>
            <p:nvPr/>
          </p:nvSpPr>
          <p:spPr bwMode="auto">
            <a:xfrm rot="-5400000">
              <a:off x="1198959" y="3942160"/>
              <a:ext cx="1371600" cy="40481"/>
            </a:xfrm>
            <a:custGeom>
              <a:avLst/>
              <a:gdLst>
                <a:gd name="T0" fmla="*/ 0 w 1728"/>
                <a:gd name="T1" fmla="*/ 2147483646 h 51"/>
                <a:gd name="T2" fmla="*/ 2147483646 w 1728"/>
                <a:gd name="T3" fmla="*/ 2147483646 h 51"/>
                <a:gd name="T4" fmla="*/ 2147483646 w 1728"/>
                <a:gd name="T5" fmla="*/ 2147483646 h 51"/>
                <a:gd name="T6" fmla="*/ 2147483646 w 1728"/>
                <a:gd name="T7" fmla="*/ 2147483646 h 51"/>
                <a:gd name="T8" fmla="*/ 2147483646 w 1728"/>
                <a:gd name="T9" fmla="*/ 2147483646 h 51"/>
                <a:gd name="T10" fmla="*/ 2147483646 w 1728"/>
                <a:gd name="T11" fmla="*/ 2147483646 h 51"/>
                <a:gd name="T12" fmla="*/ 2147483646 w 1728"/>
                <a:gd name="T13" fmla="*/ 2147483646 h 51"/>
                <a:gd name="T14" fmla="*/ 2147483646 w 1728"/>
                <a:gd name="T15" fmla="*/ 2147483646 h 51"/>
                <a:gd name="T16" fmla="*/ 2147483646 w 1728"/>
                <a:gd name="T17" fmla="*/ 2147483646 h 51"/>
                <a:gd name="T18" fmla="*/ 2147483646 w 1728"/>
                <a:gd name="T19" fmla="*/ 2147483646 h 51"/>
                <a:gd name="T20" fmla="*/ 2147483646 w 1728"/>
                <a:gd name="T21" fmla="*/ 2147483646 h 51"/>
                <a:gd name="T22" fmla="*/ 2147483646 w 1728"/>
                <a:gd name="T23" fmla="*/ 2147483646 h 51"/>
                <a:gd name="T24" fmla="*/ 2147483646 w 1728"/>
                <a:gd name="T25" fmla="*/ 2147483646 h 51"/>
                <a:gd name="T26" fmla="*/ 2147483646 w 1728"/>
                <a:gd name="T27" fmla="*/ 2147483646 h 51"/>
                <a:gd name="T28" fmla="*/ 2147483646 w 1728"/>
                <a:gd name="T29" fmla="*/ 2147483646 h 51"/>
                <a:gd name="T30" fmla="*/ 2147483646 w 1728"/>
                <a:gd name="T31" fmla="*/ 2147483646 h 51"/>
                <a:gd name="T32" fmla="*/ 2147483646 w 1728"/>
                <a:gd name="T33" fmla="*/ 2147483646 h 51"/>
                <a:gd name="T34" fmla="*/ 2147483646 w 1728"/>
                <a:gd name="T35" fmla="*/ 2147483646 h 51"/>
                <a:gd name="T36" fmla="*/ 2147483646 w 1728"/>
                <a:gd name="T37" fmla="*/ 2147483646 h 51"/>
                <a:gd name="T38" fmla="*/ 2147483646 w 1728"/>
                <a:gd name="T39" fmla="*/ 2147483646 h 5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28"/>
                <a:gd name="T61" fmla="*/ 0 h 51"/>
                <a:gd name="T62" fmla="*/ 1728 w 1728"/>
                <a:gd name="T63" fmla="*/ 51 h 5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28" h="51">
                  <a:moveTo>
                    <a:pt x="0" y="51"/>
                  </a:moveTo>
                  <a:cubicBezTo>
                    <a:pt x="32" y="27"/>
                    <a:pt x="64" y="3"/>
                    <a:pt x="96" y="3"/>
                  </a:cubicBezTo>
                  <a:cubicBezTo>
                    <a:pt x="128" y="3"/>
                    <a:pt x="160" y="51"/>
                    <a:pt x="192" y="51"/>
                  </a:cubicBezTo>
                  <a:cubicBezTo>
                    <a:pt x="224" y="51"/>
                    <a:pt x="256" y="3"/>
                    <a:pt x="288" y="3"/>
                  </a:cubicBezTo>
                  <a:cubicBezTo>
                    <a:pt x="320" y="3"/>
                    <a:pt x="352" y="51"/>
                    <a:pt x="384" y="51"/>
                  </a:cubicBezTo>
                  <a:cubicBezTo>
                    <a:pt x="416" y="51"/>
                    <a:pt x="448" y="3"/>
                    <a:pt x="480" y="3"/>
                  </a:cubicBezTo>
                  <a:cubicBezTo>
                    <a:pt x="512" y="3"/>
                    <a:pt x="544" y="51"/>
                    <a:pt x="576" y="51"/>
                  </a:cubicBezTo>
                  <a:cubicBezTo>
                    <a:pt x="608" y="51"/>
                    <a:pt x="640" y="3"/>
                    <a:pt x="672" y="3"/>
                  </a:cubicBezTo>
                  <a:cubicBezTo>
                    <a:pt x="704" y="3"/>
                    <a:pt x="736" y="51"/>
                    <a:pt x="768" y="51"/>
                  </a:cubicBezTo>
                  <a:cubicBezTo>
                    <a:pt x="800" y="51"/>
                    <a:pt x="832" y="3"/>
                    <a:pt x="864" y="3"/>
                  </a:cubicBezTo>
                  <a:cubicBezTo>
                    <a:pt x="896" y="3"/>
                    <a:pt x="928" y="51"/>
                    <a:pt x="960" y="51"/>
                  </a:cubicBezTo>
                  <a:cubicBezTo>
                    <a:pt x="992" y="51"/>
                    <a:pt x="1024" y="3"/>
                    <a:pt x="1056" y="3"/>
                  </a:cubicBezTo>
                  <a:cubicBezTo>
                    <a:pt x="1088" y="3"/>
                    <a:pt x="1120" y="51"/>
                    <a:pt x="1152" y="51"/>
                  </a:cubicBezTo>
                  <a:cubicBezTo>
                    <a:pt x="1184" y="51"/>
                    <a:pt x="1216" y="3"/>
                    <a:pt x="1248" y="3"/>
                  </a:cubicBezTo>
                  <a:cubicBezTo>
                    <a:pt x="1280" y="3"/>
                    <a:pt x="1312" y="51"/>
                    <a:pt x="1344" y="51"/>
                  </a:cubicBezTo>
                  <a:cubicBezTo>
                    <a:pt x="1376" y="51"/>
                    <a:pt x="1408" y="3"/>
                    <a:pt x="1440" y="3"/>
                  </a:cubicBezTo>
                  <a:cubicBezTo>
                    <a:pt x="1472" y="3"/>
                    <a:pt x="1504" y="51"/>
                    <a:pt x="1536" y="51"/>
                  </a:cubicBezTo>
                  <a:cubicBezTo>
                    <a:pt x="1568" y="51"/>
                    <a:pt x="1607" y="6"/>
                    <a:pt x="1632" y="3"/>
                  </a:cubicBezTo>
                  <a:cubicBezTo>
                    <a:pt x="1657" y="0"/>
                    <a:pt x="1670" y="22"/>
                    <a:pt x="1686" y="30"/>
                  </a:cubicBezTo>
                  <a:cubicBezTo>
                    <a:pt x="1702" y="38"/>
                    <a:pt x="1719" y="47"/>
                    <a:pt x="1728" y="51"/>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68" name="Freeform 3"/>
            <p:cNvSpPr>
              <a:spLocks noChangeAspect="1"/>
            </p:cNvSpPr>
            <p:nvPr/>
          </p:nvSpPr>
          <p:spPr bwMode="auto">
            <a:xfrm rot="-5400000">
              <a:off x="1210413" y="4000216"/>
              <a:ext cx="1371600" cy="40481"/>
            </a:xfrm>
            <a:custGeom>
              <a:avLst/>
              <a:gdLst>
                <a:gd name="T0" fmla="*/ 0 w 1728"/>
                <a:gd name="T1" fmla="*/ 2147483646 h 51"/>
                <a:gd name="T2" fmla="*/ 2147483646 w 1728"/>
                <a:gd name="T3" fmla="*/ 2147483646 h 51"/>
                <a:gd name="T4" fmla="*/ 2147483646 w 1728"/>
                <a:gd name="T5" fmla="*/ 2147483646 h 51"/>
                <a:gd name="T6" fmla="*/ 2147483646 w 1728"/>
                <a:gd name="T7" fmla="*/ 2147483646 h 51"/>
                <a:gd name="T8" fmla="*/ 2147483646 w 1728"/>
                <a:gd name="T9" fmla="*/ 2147483646 h 51"/>
                <a:gd name="T10" fmla="*/ 2147483646 w 1728"/>
                <a:gd name="T11" fmla="*/ 2147483646 h 51"/>
                <a:gd name="T12" fmla="*/ 2147483646 w 1728"/>
                <a:gd name="T13" fmla="*/ 2147483646 h 51"/>
                <a:gd name="T14" fmla="*/ 2147483646 w 1728"/>
                <a:gd name="T15" fmla="*/ 2147483646 h 51"/>
                <a:gd name="T16" fmla="*/ 2147483646 w 1728"/>
                <a:gd name="T17" fmla="*/ 2147483646 h 51"/>
                <a:gd name="T18" fmla="*/ 2147483646 w 1728"/>
                <a:gd name="T19" fmla="*/ 2147483646 h 51"/>
                <a:gd name="T20" fmla="*/ 2147483646 w 1728"/>
                <a:gd name="T21" fmla="*/ 2147483646 h 51"/>
                <a:gd name="T22" fmla="*/ 2147483646 w 1728"/>
                <a:gd name="T23" fmla="*/ 2147483646 h 51"/>
                <a:gd name="T24" fmla="*/ 2147483646 w 1728"/>
                <a:gd name="T25" fmla="*/ 2147483646 h 51"/>
                <a:gd name="T26" fmla="*/ 2147483646 w 1728"/>
                <a:gd name="T27" fmla="*/ 2147483646 h 51"/>
                <a:gd name="T28" fmla="*/ 2147483646 w 1728"/>
                <a:gd name="T29" fmla="*/ 2147483646 h 51"/>
                <a:gd name="T30" fmla="*/ 2147483646 w 1728"/>
                <a:gd name="T31" fmla="*/ 2147483646 h 51"/>
                <a:gd name="T32" fmla="*/ 2147483646 w 1728"/>
                <a:gd name="T33" fmla="*/ 2147483646 h 51"/>
                <a:gd name="T34" fmla="*/ 2147483646 w 1728"/>
                <a:gd name="T35" fmla="*/ 2147483646 h 51"/>
                <a:gd name="T36" fmla="*/ 2147483646 w 1728"/>
                <a:gd name="T37" fmla="*/ 2147483646 h 51"/>
                <a:gd name="T38" fmla="*/ 2147483646 w 1728"/>
                <a:gd name="T39" fmla="*/ 2147483646 h 5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28"/>
                <a:gd name="T61" fmla="*/ 0 h 51"/>
                <a:gd name="T62" fmla="*/ 1728 w 1728"/>
                <a:gd name="T63" fmla="*/ 51 h 5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28" h="51">
                  <a:moveTo>
                    <a:pt x="0" y="51"/>
                  </a:moveTo>
                  <a:cubicBezTo>
                    <a:pt x="32" y="27"/>
                    <a:pt x="64" y="3"/>
                    <a:pt x="96" y="3"/>
                  </a:cubicBezTo>
                  <a:cubicBezTo>
                    <a:pt x="128" y="3"/>
                    <a:pt x="160" y="51"/>
                    <a:pt x="192" y="51"/>
                  </a:cubicBezTo>
                  <a:cubicBezTo>
                    <a:pt x="224" y="51"/>
                    <a:pt x="256" y="3"/>
                    <a:pt x="288" y="3"/>
                  </a:cubicBezTo>
                  <a:cubicBezTo>
                    <a:pt x="320" y="3"/>
                    <a:pt x="352" y="51"/>
                    <a:pt x="384" y="51"/>
                  </a:cubicBezTo>
                  <a:cubicBezTo>
                    <a:pt x="416" y="51"/>
                    <a:pt x="448" y="3"/>
                    <a:pt x="480" y="3"/>
                  </a:cubicBezTo>
                  <a:cubicBezTo>
                    <a:pt x="512" y="3"/>
                    <a:pt x="544" y="51"/>
                    <a:pt x="576" y="51"/>
                  </a:cubicBezTo>
                  <a:cubicBezTo>
                    <a:pt x="608" y="51"/>
                    <a:pt x="640" y="3"/>
                    <a:pt x="672" y="3"/>
                  </a:cubicBezTo>
                  <a:cubicBezTo>
                    <a:pt x="704" y="3"/>
                    <a:pt x="736" y="51"/>
                    <a:pt x="768" y="51"/>
                  </a:cubicBezTo>
                  <a:cubicBezTo>
                    <a:pt x="800" y="51"/>
                    <a:pt x="832" y="3"/>
                    <a:pt x="864" y="3"/>
                  </a:cubicBezTo>
                  <a:cubicBezTo>
                    <a:pt x="896" y="3"/>
                    <a:pt x="928" y="51"/>
                    <a:pt x="960" y="51"/>
                  </a:cubicBezTo>
                  <a:cubicBezTo>
                    <a:pt x="992" y="51"/>
                    <a:pt x="1024" y="3"/>
                    <a:pt x="1056" y="3"/>
                  </a:cubicBezTo>
                  <a:cubicBezTo>
                    <a:pt x="1088" y="3"/>
                    <a:pt x="1120" y="51"/>
                    <a:pt x="1152" y="51"/>
                  </a:cubicBezTo>
                  <a:cubicBezTo>
                    <a:pt x="1184" y="51"/>
                    <a:pt x="1216" y="3"/>
                    <a:pt x="1248" y="3"/>
                  </a:cubicBezTo>
                  <a:cubicBezTo>
                    <a:pt x="1280" y="3"/>
                    <a:pt x="1312" y="51"/>
                    <a:pt x="1344" y="51"/>
                  </a:cubicBezTo>
                  <a:cubicBezTo>
                    <a:pt x="1376" y="51"/>
                    <a:pt x="1408" y="3"/>
                    <a:pt x="1440" y="3"/>
                  </a:cubicBezTo>
                  <a:cubicBezTo>
                    <a:pt x="1472" y="3"/>
                    <a:pt x="1504" y="51"/>
                    <a:pt x="1536" y="51"/>
                  </a:cubicBezTo>
                  <a:cubicBezTo>
                    <a:pt x="1568" y="51"/>
                    <a:pt x="1607" y="6"/>
                    <a:pt x="1632" y="3"/>
                  </a:cubicBezTo>
                  <a:cubicBezTo>
                    <a:pt x="1657" y="0"/>
                    <a:pt x="1670" y="22"/>
                    <a:pt x="1686" y="30"/>
                  </a:cubicBezTo>
                  <a:cubicBezTo>
                    <a:pt x="1702" y="38"/>
                    <a:pt x="1719" y="47"/>
                    <a:pt x="1728" y="51"/>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659" name="TextBox 4"/>
          <p:cNvSpPr txBox="1">
            <a:spLocks noChangeArrowheads="1"/>
          </p:cNvSpPr>
          <p:nvPr/>
        </p:nvSpPr>
        <p:spPr bwMode="auto">
          <a:xfrm>
            <a:off x="1219200" y="3802063"/>
            <a:ext cx="914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pPr eaLnBrk="1" hangingPunct="1"/>
            <a:r>
              <a:rPr lang="en-US" altLang="en-US" sz="1800">
                <a:latin typeface="Calibri" pitchFamily="34" charset="0"/>
              </a:rPr>
              <a:t>DNA</a:t>
            </a:r>
          </a:p>
        </p:txBody>
      </p:sp>
      <p:pic>
        <p:nvPicPr>
          <p:cNvPr id="27660" name="Picture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21388" y="4876800"/>
            <a:ext cx="53181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1" name="Picture 2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5788" y="3048000"/>
            <a:ext cx="53181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6"/>
          <p:cNvSpPr/>
          <p:nvPr/>
        </p:nvSpPr>
        <p:spPr>
          <a:xfrm>
            <a:off x="3629025" y="2903538"/>
            <a:ext cx="855663" cy="347662"/>
          </a:xfrm>
          <a:custGeom>
            <a:avLst/>
            <a:gdLst>
              <a:gd name="connsiteX0" fmla="*/ 0 w 856360"/>
              <a:gd name="connsiteY0" fmla="*/ 188686 h 348343"/>
              <a:gd name="connsiteX1" fmla="*/ 72572 w 856360"/>
              <a:gd name="connsiteY1" fmla="*/ 174172 h 348343"/>
              <a:gd name="connsiteX2" fmla="*/ 159658 w 856360"/>
              <a:gd name="connsiteY2" fmla="*/ 145143 h 348343"/>
              <a:gd name="connsiteX3" fmla="*/ 261258 w 856360"/>
              <a:gd name="connsiteY3" fmla="*/ 29029 h 348343"/>
              <a:gd name="connsiteX4" fmla="*/ 348343 w 856360"/>
              <a:gd name="connsiteY4" fmla="*/ 0 h 348343"/>
              <a:gd name="connsiteX5" fmla="*/ 493486 w 856360"/>
              <a:gd name="connsiteY5" fmla="*/ 14514 h 348343"/>
              <a:gd name="connsiteX6" fmla="*/ 566058 w 856360"/>
              <a:gd name="connsiteY6" fmla="*/ 87086 h 348343"/>
              <a:gd name="connsiteX7" fmla="*/ 609600 w 856360"/>
              <a:gd name="connsiteY7" fmla="*/ 116114 h 348343"/>
              <a:gd name="connsiteX8" fmla="*/ 653143 w 856360"/>
              <a:gd name="connsiteY8" fmla="*/ 203200 h 348343"/>
              <a:gd name="connsiteX9" fmla="*/ 711200 w 856360"/>
              <a:gd name="connsiteY9" fmla="*/ 333829 h 348343"/>
              <a:gd name="connsiteX10" fmla="*/ 754743 w 856360"/>
              <a:gd name="connsiteY10" fmla="*/ 348343 h 348343"/>
              <a:gd name="connsiteX11" fmla="*/ 798286 w 856360"/>
              <a:gd name="connsiteY11" fmla="*/ 333829 h 348343"/>
              <a:gd name="connsiteX12" fmla="*/ 856343 w 856360"/>
              <a:gd name="connsiteY12" fmla="*/ 232229 h 34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6360" h="348343">
                <a:moveTo>
                  <a:pt x="0" y="188686"/>
                </a:moveTo>
                <a:cubicBezTo>
                  <a:pt x="24191" y="183848"/>
                  <a:pt x="48772" y="180663"/>
                  <a:pt x="72572" y="174172"/>
                </a:cubicBezTo>
                <a:cubicBezTo>
                  <a:pt x="102093" y="166121"/>
                  <a:pt x="159658" y="145143"/>
                  <a:pt x="159658" y="145143"/>
                </a:cubicBezTo>
                <a:cubicBezTo>
                  <a:pt x="196837" y="89374"/>
                  <a:pt x="203963" y="54493"/>
                  <a:pt x="261258" y="29029"/>
                </a:cubicBezTo>
                <a:cubicBezTo>
                  <a:pt x="289219" y="16602"/>
                  <a:pt x="348343" y="0"/>
                  <a:pt x="348343" y="0"/>
                </a:cubicBezTo>
                <a:cubicBezTo>
                  <a:pt x="396724" y="4838"/>
                  <a:pt x="446109" y="3581"/>
                  <a:pt x="493486" y="14514"/>
                </a:cubicBezTo>
                <a:cubicBezTo>
                  <a:pt x="543801" y="26125"/>
                  <a:pt x="535095" y="56123"/>
                  <a:pt x="566058" y="87086"/>
                </a:cubicBezTo>
                <a:cubicBezTo>
                  <a:pt x="578393" y="99421"/>
                  <a:pt x="595086" y="106438"/>
                  <a:pt x="609600" y="116114"/>
                </a:cubicBezTo>
                <a:cubicBezTo>
                  <a:pt x="662540" y="274927"/>
                  <a:pt x="578108" y="34369"/>
                  <a:pt x="653143" y="203200"/>
                </a:cubicBezTo>
                <a:cubicBezTo>
                  <a:pt x="666599" y="233477"/>
                  <a:pt x="677222" y="306646"/>
                  <a:pt x="711200" y="333829"/>
                </a:cubicBezTo>
                <a:cubicBezTo>
                  <a:pt x="723147" y="343386"/>
                  <a:pt x="740229" y="343505"/>
                  <a:pt x="754743" y="348343"/>
                </a:cubicBezTo>
                <a:cubicBezTo>
                  <a:pt x="769257" y="343505"/>
                  <a:pt x="787468" y="344647"/>
                  <a:pt x="798286" y="333829"/>
                </a:cubicBezTo>
                <a:cubicBezTo>
                  <a:pt x="859027" y="273088"/>
                  <a:pt x="856343" y="277419"/>
                  <a:pt x="856343" y="232229"/>
                </a:cubicBezTo>
              </a:path>
            </a:pathLst>
          </a:custGeom>
          <a:noFill/>
          <a:ln>
            <a:solidFill>
              <a:srgbClr val="33CC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6" name="Freeform 25"/>
          <p:cNvSpPr/>
          <p:nvPr/>
        </p:nvSpPr>
        <p:spPr>
          <a:xfrm>
            <a:off x="4097338" y="2514600"/>
            <a:ext cx="855662" cy="347663"/>
          </a:xfrm>
          <a:custGeom>
            <a:avLst/>
            <a:gdLst>
              <a:gd name="connsiteX0" fmla="*/ 0 w 856360"/>
              <a:gd name="connsiteY0" fmla="*/ 188686 h 348343"/>
              <a:gd name="connsiteX1" fmla="*/ 72572 w 856360"/>
              <a:gd name="connsiteY1" fmla="*/ 174172 h 348343"/>
              <a:gd name="connsiteX2" fmla="*/ 159658 w 856360"/>
              <a:gd name="connsiteY2" fmla="*/ 145143 h 348343"/>
              <a:gd name="connsiteX3" fmla="*/ 261258 w 856360"/>
              <a:gd name="connsiteY3" fmla="*/ 29029 h 348343"/>
              <a:gd name="connsiteX4" fmla="*/ 348343 w 856360"/>
              <a:gd name="connsiteY4" fmla="*/ 0 h 348343"/>
              <a:gd name="connsiteX5" fmla="*/ 493486 w 856360"/>
              <a:gd name="connsiteY5" fmla="*/ 14514 h 348343"/>
              <a:gd name="connsiteX6" fmla="*/ 566058 w 856360"/>
              <a:gd name="connsiteY6" fmla="*/ 87086 h 348343"/>
              <a:gd name="connsiteX7" fmla="*/ 609600 w 856360"/>
              <a:gd name="connsiteY7" fmla="*/ 116114 h 348343"/>
              <a:gd name="connsiteX8" fmla="*/ 653143 w 856360"/>
              <a:gd name="connsiteY8" fmla="*/ 203200 h 348343"/>
              <a:gd name="connsiteX9" fmla="*/ 711200 w 856360"/>
              <a:gd name="connsiteY9" fmla="*/ 333829 h 348343"/>
              <a:gd name="connsiteX10" fmla="*/ 754743 w 856360"/>
              <a:gd name="connsiteY10" fmla="*/ 348343 h 348343"/>
              <a:gd name="connsiteX11" fmla="*/ 798286 w 856360"/>
              <a:gd name="connsiteY11" fmla="*/ 333829 h 348343"/>
              <a:gd name="connsiteX12" fmla="*/ 856343 w 856360"/>
              <a:gd name="connsiteY12" fmla="*/ 232229 h 34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6360" h="348343">
                <a:moveTo>
                  <a:pt x="0" y="188686"/>
                </a:moveTo>
                <a:cubicBezTo>
                  <a:pt x="24191" y="183848"/>
                  <a:pt x="48772" y="180663"/>
                  <a:pt x="72572" y="174172"/>
                </a:cubicBezTo>
                <a:cubicBezTo>
                  <a:pt x="102093" y="166121"/>
                  <a:pt x="159658" y="145143"/>
                  <a:pt x="159658" y="145143"/>
                </a:cubicBezTo>
                <a:cubicBezTo>
                  <a:pt x="196837" y="89374"/>
                  <a:pt x="203963" y="54493"/>
                  <a:pt x="261258" y="29029"/>
                </a:cubicBezTo>
                <a:cubicBezTo>
                  <a:pt x="289219" y="16602"/>
                  <a:pt x="348343" y="0"/>
                  <a:pt x="348343" y="0"/>
                </a:cubicBezTo>
                <a:cubicBezTo>
                  <a:pt x="396724" y="4838"/>
                  <a:pt x="446109" y="3581"/>
                  <a:pt x="493486" y="14514"/>
                </a:cubicBezTo>
                <a:cubicBezTo>
                  <a:pt x="543801" y="26125"/>
                  <a:pt x="535095" y="56123"/>
                  <a:pt x="566058" y="87086"/>
                </a:cubicBezTo>
                <a:cubicBezTo>
                  <a:pt x="578393" y="99421"/>
                  <a:pt x="595086" y="106438"/>
                  <a:pt x="609600" y="116114"/>
                </a:cubicBezTo>
                <a:cubicBezTo>
                  <a:pt x="662540" y="274927"/>
                  <a:pt x="578108" y="34369"/>
                  <a:pt x="653143" y="203200"/>
                </a:cubicBezTo>
                <a:cubicBezTo>
                  <a:pt x="666599" y="233477"/>
                  <a:pt x="677222" y="306646"/>
                  <a:pt x="711200" y="333829"/>
                </a:cubicBezTo>
                <a:cubicBezTo>
                  <a:pt x="723147" y="343386"/>
                  <a:pt x="740229" y="343505"/>
                  <a:pt x="754743" y="348343"/>
                </a:cubicBezTo>
                <a:cubicBezTo>
                  <a:pt x="769257" y="343505"/>
                  <a:pt x="787468" y="344647"/>
                  <a:pt x="798286" y="333829"/>
                </a:cubicBezTo>
                <a:cubicBezTo>
                  <a:pt x="859027" y="273088"/>
                  <a:pt x="856343" y="277419"/>
                  <a:pt x="856343" y="232229"/>
                </a:cubicBezTo>
              </a:path>
            </a:pathLst>
          </a:custGeom>
          <a:noFill/>
          <a:ln>
            <a:solidFill>
              <a:srgbClr val="33CC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7" name="Freeform 26"/>
          <p:cNvSpPr/>
          <p:nvPr/>
        </p:nvSpPr>
        <p:spPr>
          <a:xfrm>
            <a:off x="3657600" y="4452938"/>
            <a:ext cx="855663" cy="347662"/>
          </a:xfrm>
          <a:custGeom>
            <a:avLst/>
            <a:gdLst>
              <a:gd name="connsiteX0" fmla="*/ 0 w 856360"/>
              <a:gd name="connsiteY0" fmla="*/ 188686 h 348343"/>
              <a:gd name="connsiteX1" fmla="*/ 72572 w 856360"/>
              <a:gd name="connsiteY1" fmla="*/ 174172 h 348343"/>
              <a:gd name="connsiteX2" fmla="*/ 159658 w 856360"/>
              <a:gd name="connsiteY2" fmla="*/ 145143 h 348343"/>
              <a:gd name="connsiteX3" fmla="*/ 261258 w 856360"/>
              <a:gd name="connsiteY3" fmla="*/ 29029 h 348343"/>
              <a:gd name="connsiteX4" fmla="*/ 348343 w 856360"/>
              <a:gd name="connsiteY4" fmla="*/ 0 h 348343"/>
              <a:gd name="connsiteX5" fmla="*/ 493486 w 856360"/>
              <a:gd name="connsiteY5" fmla="*/ 14514 h 348343"/>
              <a:gd name="connsiteX6" fmla="*/ 566058 w 856360"/>
              <a:gd name="connsiteY6" fmla="*/ 87086 h 348343"/>
              <a:gd name="connsiteX7" fmla="*/ 609600 w 856360"/>
              <a:gd name="connsiteY7" fmla="*/ 116114 h 348343"/>
              <a:gd name="connsiteX8" fmla="*/ 653143 w 856360"/>
              <a:gd name="connsiteY8" fmla="*/ 203200 h 348343"/>
              <a:gd name="connsiteX9" fmla="*/ 711200 w 856360"/>
              <a:gd name="connsiteY9" fmla="*/ 333829 h 348343"/>
              <a:gd name="connsiteX10" fmla="*/ 754743 w 856360"/>
              <a:gd name="connsiteY10" fmla="*/ 348343 h 348343"/>
              <a:gd name="connsiteX11" fmla="*/ 798286 w 856360"/>
              <a:gd name="connsiteY11" fmla="*/ 333829 h 348343"/>
              <a:gd name="connsiteX12" fmla="*/ 856343 w 856360"/>
              <a:gd name="connsiteY12" fmla="*/ 232229 h 34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6360" h="348343">
                <a:moveTo>
                  <a:pt x="0" y="188686"/>
                </a:moveTo>
                <a:cubicBezTo>
                  <a:pt x="24191" y="183848"/>
                  <a:pt x="48772" y="180663"/>
                  <a:pt x="72572" y="174172"/>
                </a:cubicBezTo>
                <a:cubicBezTo>
                  <a:pt x="102093" y="166121"/>
                  <a:pt x="159658" y="145143"/>
                  <a:pt x="159658" y="145143"/>
                </a:cubicBezTo>
                <a:cubicBezTo>
                  <a:pt x="196837" y="89374"/>
                  <a:pt x="203963" y="54493"/>
                  <a:pt x="261258" y="29029"/>
                </a:cubicBezTo>
                <a:cubicBezTo>
                  <a:pt x="289219" y="16602"/>
                  <a:pt x="348343" y="0"/>
                  <a:pt x="348343" y="0"/>
                </a:cubicBezTo>
                <a:cubicBezTo>
                  <a:pt x="396724" y="4838"/>
                  <a:pt x="446109" y="3581"/>
                  <a:pt x="493486" y="14514"/>
                </a:cubicBezTo>
                <a:cubicBezTo>
                  <a:pt x="543801" y="26125"/>
                  <a:pt x="535095" y="56123"/>
                  <a:pt x="566058" y="87086"/>
                </a:cubicBezTo>
                <a:cubicBezTo>
                  <a:pt x="578393" y="99421"/>
                  <a:pt x="595086" y="106438"/>
                  <a:pt x="609600" y="116114"/>
                </a:cubicBezTo>
                <a:cubicBezTo>
                  <a:pt x="662540" y="274927"/>
                  <a:pt x="578108" y="34369"/>
                  <a:pt x="653143" y="203200"/>
                </a:cubicBezTo>
                <a:cubicBezTo>
                  <a:pt x="666599" y="233477"/>
                  <a:pt x="677222" y="306646"/>
                  <a:pt x="711200" y="333829"/>
                </a:cubicBezTo>
                <a:cubicBezTo>
                  <a:pt x="723147" y="343386"/>
                  <a:pt x="740229" y="343505"/>
                  <a:pt x="754743" y="348343"/>
                </a:cubicBezTo>
                <a:cubicBezTo>
                  <a:pt x="769257" y="343505"/>
                  <a:pt x="787468" y="344647"/>
                  <a:pt x="798286" y="333829"/>
                </a:cubicBezTo>
                <a:cubicBezTo>
                  <a:pt x="859027" y="273088"/>
                  <a:pt x="856343" y="277419"/>
                  <a:pt x="856343" y="232229"/>
                </a:cubicBezTo>
              </a:path>
            </a:pathLst>
          </a:custGeom>
          <a:noFill/>
          <a:ln>
            <a:solidFill>
              <a:srgbClr val="33CC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5" name="Right Arrow 24"/>
          <p:cNvSpPr/>
          <p:nvPr/>
        </p:nvSpPr>
        <p:spPr bwMode="auto">
          <a:xfrm>
            <a:off x="4495800" y="3505200"/>
            <a:ext cx="457200" cy="304800"/>
          </a:xfrm>
          <a:prstGeom prst="rightArrow">
            <a:avLst/>
          </a:prstGeom>
          <a:solidFill>
            <a:srgbClr val="FFFF00"/>
          </a:solid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22" name="Text Box 28" descr="Newsprint"/>
          <p:cNvSpPr txBox="1">
            <a:spLocks noChangeArrowheads="1"/>
          </p:cNvSpPr>
          <p:nvPr/>
        </p:nvSpPr>
        <p:spPr bwMode="auto">
          <a:xfrm>
            <a:off x="1066800" y="6096000"/>
            <a:ext cx="6934200" cy="461665"/>
          </a:xfrm>
          <a:prstGeom prst="rect">
            <a:avLst/>
          </a:prstGeom>
          <a:blipFill dpi="0" rotWithShape="1">
            <a:blip r:embed="rId4"/>
            <a:srcRect/>
            <a:tile tx="0" ty="0" sx="100000" sy="100000" flip="none" algn="tl"/>
          </a:blipFill>
          <a:ln w="57150" cmpd="thickThin">
            <a:solidFill>
              <a:schemeClr val="tx1"/>
            </a:solidFill>
            <a:miter lim="800000"/>
            <a:headEnd/>
            <a:tailEnd/>
          </a:ln>
        </p:spPr>
        <p:txBody>
          <a:bodyPr wrap="square">
            <a:spAutoFit/>
          </a:bodyPr>
          <a:lstStyle>
            <a:lvl1pPr eaLnBrk="0" hangingPunct="0">
              <a:defRPr sz="2400">
                <a:solidFill>
                  <a:schemeClr val="tx1"/>
                </a:solidFill>
                <a:latin typeface="Times New Roman" pitchFamily="-65" charset="0"/>
                <a:ea typeface="ＭＳ Ｐゴシック" pitchFamily="-65" charset="-128"/>
              </a:defRPr>
            </a:lvl1pPr>
            <a:lvl2pPr marL="37931725" indent="-37474525" eaLnBrk="0" hangingPunct="0">
              <a:defRPr sz="2400">
                <a:solidFill>
                  <a:schemeClr val="tx1"/>
                </a:solidFill>
                <a:latin typeface="Times New Roman" pitchFamily="-65" charset="0"/>
                <a:ea typeface="ＭＳ Ｐゴシック" pitchFamily="-65" charset="-128"/>
              </a:defRPr>
            </a:lvl2pPr>
            <a:lvl3pPr eaLnBrk="0" hangingPunct="0">
              <a:defRPr sz="2400">
                <a:solidFill>
                  <a:schemeClr val="tx1"/>
                </a:solidFill>
                <a:latin typeface="Times New Roman" pitchFamily="-65" charset="0"/>
                <a:ea typeface="ＭＳ Ｐゴシック" pitchFamily="-65" charset="-128"/>
              </a:defRPr>
            </a:lvl3pPr>
            <a:lvl4pPr eaLnBrk="0" hangingPunct="0">
              <a:defRPr sz="2400">
                <a:solidFill>
                  <a:schemeClr val="tx1"/>
                </a:solidFill>
                <a:latin typeface="Times New Roman" pitchFamily="-65" charset="0"/>
                <a:ea typeface="ＭＳ Ｐゴシック" pitchFamily="-65" charset="-128"/>
              </a:defRPr>
            </a:lvl4pPr>
            <a:lvl5pPr eaLnBrk="0" hangingPunct="0">
              <a:defRPr sz="2400">
                <a:solidFill>
                  <a:schemeClr val="tx1"/>
                </a:solidFill>
                <a:latin typeface="Times New Roman" pitchFamily="-65" charset="0"/>
                <a:ea typeface="ＭＳ Ｐゴシック" pitchFamily="-65" charset="-128"/>
              </a:defRPr>
            </a:lvl5pPr>
            <a:lvl6pPr marL="457200" eaLnBrk="0" fontAlgn="base" hangingPunct="0">
              <a:spcBef>
                <a:spcPct val="0"/>
              </a:spcBef>
              <a:spcAft>
                <a:spcPct val="0"/>
              </a:spcAft>
              <a:defRPr sz="2400">
                <a:solidFill>
                  <a:schemeClr val="tx1"/>
                </a:solidFill>
                <a:latin typeface="Times New Roman" pitchFamily="-65" charset="0"/>
                <a:ea typeface="ＭＳ Ｐゴシック" pitchFamily="-65" charset="-128"/>
              </a:defRPr>
            </a:lvl6pPr>
            <a:lvl7pPr marL="914400" eaLnBrk="0" fontAlgn="base" hangingPunct="0">
              <a:spcBef>
                <a:spcPct val="0"/>
              </a:spcBef>
              <a:spcAft>
                <a:spcPct val="0"/>
              </a:spcAft>
              <a:defRPr sz="2400">
                <a:solidFill>
                  <a:schemeClr val="tx1"/>
                </a:solidFill>
                <a:latin typeface="Times New Roman" pitchFamily="-65" charset="0"/>
                <a:ea typeface="ＭＳ Ｐゴシック" pitchFamily="-65" charset="-128"/>
              </a:defRPr>
            </a:lvl7pPr>
            <a:lvl8pPr marL="1371600" eaLnBrk="0" fontAlgn="base" hangingPunct="0">
              <a:spcBef>
                <a:spcPct val="0"/>
              </a:spcBef>
              <a:spcAft>
                <a:spcPct val="0"/>
              </a:spcAft>
              <a:defRPr sz="2400">
                <a:solidFill>
                  <a:schemeClr val="tx1"/>
                </a:solidFill>
                <a:latin typeface="Times New Roman" pitchFamily="-65" charset="0"/>
                <a:ea typeface="ＭＳ Ｐゴシック" pitchFamily="-65" charset="-128"/>
              </a:defRPr>
            </a:lvl8pPr>
            <a:lvl9pPr marL="1828800" eaLnBrk="0" fontAlgn="base" hangingPunct="0">
              <a:spcBef>
                <a:spcPct val="0"/>
              </a:spcBef>
              <a:spcAft>
                <a:spcPct val="0"/>
              </a:spcAft>
              <a:defRPr sz="2400">
                <a:solidFill>
                  <a:schemeClr val="tx1"/>
                </a:solidFill>
                <a:latin typeface="Times New Roman" pitchFamily="-65" charset="0"/>
                <a:ea typeface="ＭＳ Ｐゴシック" pitchFamily="-65" charset="-128"/>
              </a:defRPr>
            </a:lvl9pPr>
          </a:lstStyle>
          <a:p>
            <a:pPr algn="ctr"/>
            <a:r>
              <a:rPr lang="en-US" dirty="0"/>
              <a:t>My question is, why do we need mRNA and </a:t>
            </a:r>
            <a:r>
              <a:rPr lang="en-US" dirty="0" err="1"/>
              <a:t>tRNA</a:t>
            </a:r>
            <a:r>
              <a:rPr lang="en-US" dirty="0"/>
              <a:t>? </a:t>
            </a:r>
            <a:r>
              <a:rPr lang="en-US" dirty="0" smtClean="0"/>
              <a:t>. </a:t>
            </a:r>
            <a:endParaRPr lang="en-US" b="1" dirty="0"/>
          </a:p>
        </p:txBody>
      </p:sp>
    </p:spTree>
    <p:extLst>
      <p:ext uri="{BB962C8B-B14F-4D97-AF65-F5344CB8AC3E}">
        <p14:creationId xmlns:p14="http://schemas.microsoft.com/office/powerpoint/2010/main" val="2996277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410" y="1426564"/>
            <a:ext cx="8802189" cy="5050436"/>
          </a:xfrm>
          <a:prstGeom prst="rect">
            <a:avLst/>
          </a:prstGeom>
        </p:spPr>
      </p:pic>
      <p:sp>
        <p:nvSpPr>
          <p:cNvPr id="3" name="TextBox 2"/>
          <p:cNvSpPr txBox="1"/>
          <p:nvPr/>
        </p:nvSpPr>
        <p:spPr>
          <a:xfrm>
            <a:off x="61686" y="152400"/>
            <a:ext cx="8853714" cy="769441"/>
          </a:xfrm>
          <a:prstGeom prst="rect">
            <a:avLst/>
          </a:prstGeom>
          <a:noFill/>
        </p:spPr>
        <p:txBody>
          <a:bodyPr wrap="square" rtlCol="0">
            <a:spAutoFit/>
          </a:bodyPr>
          <a:lstStyle/>
          <a:p>
            <a:pPr algn="ctr"/>
            <a:r>
              <a:rPr lang="en-US" sz="4400" b="1" i="0" dirty="0" smtClean="0"/>
              <a:t>Why </a:t>
            </a:r>
            <a:r>
              <a:rPr lang="en-US" sz="4400" b="1" i="0" dirty="0" smtClean="0"/>
              <a:t>mRNA?</a:t>
            </a:r>
            <a:endParaRPr lang="en-US" sz="4400" i="0" dirty="0"/>
          </a:p>
        </p:txBody>
      </p:sp>
    </p:spTree>
    <p:extLst>
      <p:ext uri="{BB962C8B-B14F-4D97-AF65-F5344CB8AC3E}">
        <p14:creationId xmlns:p14="http://schemas.microsoft.com/office/powerpoint/2010/main" val="3621476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l="56569" t="6667" r="8301" b="51970"/>
          <a:stretch>
            <a:fillRect/>
          </a:stretch>
        </p:blipFill>
        <p:spPr bwMode="auto">
          <a:xfrm>
            <a:off x="2971800" y="1143000"/>
            <a:ext cx="3144610" cy="54864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22531" name="Picture 4" descr="gam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150203"/>
            <a:ext cx="1638300" cy="1981200"/>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2532" name="Text Box 5"/>
          <p:cNvSpPr txBox="1">
            <a:spLocks noChangeArrowheads="1"/>
          </p:cNvSpPr>
          <p:nvPr/>
        </p:nvSpPr>
        <p:spPr bwMode="auto">
          <a:xfrm>
            <a:off x="76200" y="3131403"/>
            <a:ext cx="1752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pPr algn="ctr" eaLnBrk="1" hangingPunct="1">
              <a:spcBef>
                <a:spcPct val="50000"/>
              </a:spcBef>
            </a:pPr>
            <a:r>
              <a:rPr lang="en-US" altLang="en-US" sz="2400" i="0" dirty="0">
                <a:cs typeface="Times New Roman" pitchFamily="18" charset="0"/>
              </a:rPr>
              <a:t>George Gamow</a:t>
            </a:r>
          </a:p>
        </p:txBody>
      </p:sp>
      <p:grpSp>
        <p:nvGrpSpPr>
          <p:cNvPr id="22533" name="Group 5"/>
          <p:cNvGrpSpPr>
            <a:grpSpLocks/>
          </p:cNvGrpSpPr>
          <p:nvPr/>
        </p:nvGrpSpPr>
        <p:grpSpPr bwMode="auto">
          <a:xfrm>
            <a:off x="6629400" y="1219200"/>
            <a:ext cx="2019300" cy="2971800"/>
            <a:chOff x="5295900" y="2133600"/>
            <a:chExt cx="1104900" cy="1600200"/>
          </a:xfrm>
        </p:grpSpPr>
        <p:pic>
          <p:nvPicPr>
            <p:cNvPr id="22534" name="Picture 10" descr="DNA-around-pole-no-pole-no-bg"/>
            <p:cNvPicPr>
              <a:picLocks noChangeAspect="1" noChangeArrowheads="1"/>
            </p:cNvPicPr>
            <p:nvPr/>
          </p:nvPicPr>
          <p:blipFill>
            <a:blip r:embed="rId4">
              <a:extLst>
                <a:ext uri="{28A0092B-C50C-407E-A947-70E740481C1C}">
                  <a14:useLocalDpi xmlns:a14="http://schemas.microsoft.com/office/drawing/2010/main" val="0"/>
                </a:ext>
              </a:extLst>
            </a:blip>
            <a:srcRect t="32802" b="28929"/>
            <a:stretch>
              <a:fillRect/>
            </a:stretch>
          </p:blipFill>
          <p:spPr bwMode="auto">
            <a:xfrm>
              <a:off x="5295900" y="2133600"/>
              <a:ext cx="11049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5" name="Freeform 11"/>
            <p:cNvSpPr>
              <a:spLocks/>
            </p:cNvSpPr>
            <p:nvPr/>
          </p:nvSpPr>
          <p:spPr bwMode="auto">
            <a:xfrm>
              <a:off x="5481638" y="2527300"/>
              <a:ext cx="693738" cy="633413"/>
            </a:xfrm>
            <a:custGeom>
              <a:avLst/>
              <a:gdLst>
                <a:gd name="T0" fmla="*/ 2147483646 w 437"/>
                <a:gd name="T1" fmla="*/ 2147483646 h 399"/>
                <a:gd name="T2" fmla="*/ 2147483646 w 437"/>
                <a:gd name="T3" fmla="*/ 2147483646 h 399"/>
                <a:gd name="T4" fmla="*/ 2147483646 w 437"/>
                <a:gd name="T5" fmla="*/ 2147483646 h 399"/>
                <a:gd name="T6" fmla="*/ 2147483646 w 437"/>
                <a:gd name="T7" fmla="*/ 2147483646 h 399"/>
                <a:gd name="T8" fmla="*/ 2147483646 w 437"/>
                <a:gd name="T9" fmla="*/ 2147483646 h 399"/>
                <a:gd name="T10" fmla="*/ 2147483646 w 437"/>
                <a:gd name="T11" fmla="*/ 2147483646 h 399"/>
                <a:gd name="T12" fmla="*/ 2147483646 w 437"/>
                <a:gd name="T13" fmla="*/ 2147483646 h 399"/>
                <a:gd name="T14" fmla="*/ 2147483646 w 437"/>
                <a:gd name="T15" fmla="*/ 2147483646 h 399"/>
                <a:gd name="T16" fmla="*/ 2147483646 w 437"/>
                <a:gd name="T17" fmla="*/ 2147483646 h 399"/>
                <a:gd name="T18" fmla="*/ 2147483646 w 437"/>
                <a:gd name="T19" fmla="*/ 2147483646 h 399"/>
                <a:gd name="T20" fmla="*/ 2147483646 w 437"/>
                <a:gd name="T21" fmla="*/ 2147483646 h 399"/>
                <a:gd name="T22" fmla="*/ 2147483646 w 437"/>
                <a:gd name="T23" fmla="*/ 2147483646 h 399"/>
                <a:gd name="T24" fmla="*/ 2147483646 w 437"/>
                <a:gd name="T25" fmla="*/ 2147483646 h 399"/>
                <a:gd name="T26" fmla="*/ 2147483646 w 437"/>
                <a:gd name="T27" fmla="*/ 2147483646 h 399"/>
                <a:gd name="T28" fmla="*/ 2147483646 w 437"/>
                <a:gd name="T29" fmla="*/ 2147483646 h 399"/>
                <a:gd name="T30" fmla="*/ 2147483646 w 437"/>
                <a:gd name="T31" fmla="*/ 2147483646 h 399"/>
                <a:gd name="T32" fmla="*/ 2147483646 w 437"/>
                <a:gd name="T33" fmla="*/ 2147483646 h 399"/>
                <a:gd name="T34" fmla="*/ 2147483646 w 437"/>
                <a:gd name="T35" fmla="*/ 2147483646 h 399"/>
                <a:gd name="T36" fmla="*/ 2147483646 w 437"/>
                <a:gd name="T37" fmla="*/ 2147483646 h 39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37"/>
                <a:gd name="T58" fmla="*/ 0 h 399"/>
                <a:gd name="T59" fmla="*/ 437 w 437"/>
                <a:gd name="T60" fmla="*/ 399 h 39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37" h="399">
                  <a:moveTo>
                    <a:pt x="121" y="36"/>
                  </a:moveTo>
                  <a:cubicBezTo>
                    <a:pt x="119" y="52"/>
                    <a:pt x="106" y="141"/>
                    <a:pt x="96" y="153"/>
                  </a:cubicBezTo>
                  <a:cubicBezTo>
                    <a:pt x="85" y="168"/>
                    <a:pt x="60" y="162"/>
                    <a:pt x="41" y="165"/>
                  </a:cubicBezTo>
                  <a:cubicBezTo>
                    <a:pt x="35" y="171"/>
                    <a:pt x="30" y="178"/>
                    <a:pt x="23" y="184"/>
                  </a:cubicBezTo>
                  <a:cubicBezTo>
                    <a:pt x="17" y="189"/>
                    <a:pt x="5" y="189"/>
                    <a:pt x="4" y="196"/>
                  </a:cubicBezTo>
                  <a:cubicBezTo>
                    <a:pt x="0" y="233"/>
                    <a:pt x="7" y="269"/>
                    <a:pt x="10" y="306"/>
                  </a:cubicBezTo>
                  <a:cubicBezTo>
                    <a:pt x="18" y="399"/>
                    <a:pt x="89" y="381"/>
                    <a:pt x="170" y="386"/>
                  </a:cubicBezTo>
                  <a:cubicBezTo>
                    <a:pt x="194" y="384"/>
                    <a:pt x="220" y="387"/>
                    <a:pt x="243" y="380"/>
                  </a:cubicBezTo>
                  <a:cubicBezTo>
                    <a:pt x="250" y="378"/>
                    <a:pt x="250" y="366"/>
                    <a:pt x="256" y="361"/>
                  </a:cubicBezTo>
                  <a:cubicBezTo>
                    <a:pt x="271" y="349"/>
                    <a:pt x="307" y="332"/>
                    <a:pt x="329" y="324"/>
                  </a:cubicBezTo>
                  <a:cubicBezTo>
                    <a:pt x="337" y="300"/>
                    <a:pt x="333" y="306"/>
                    <a:pt x="354" y="282"/>
                  </a:cubicBezTo>
                  <a:cubicBezTo>
                    <a:pt x="364" y="271"/>
                    <a:pt x="384" y="251"/>
                    <a:pt x="384" y="251"/>
                  </a:cubicBezTo>
                  <a:cubicBezTo>
                    <a:pt x="388" y="243"/>
                    <a:pt x="391" y="234"/>
                    <a:pt x="396" y="226"/>
                  </a:cubicBezTo>
                  <a:cubicBezTo>
                    <a:pt x="399" y="221"/>
                    <a:pt x="407" y="220"/>
                    <a:pt x="409" y="214"/>
                  </a:cubicBezTo>
                  <a:cubicBezTo>
                    <a:pt x="437" y="132"/>
                    <a:pt x="396" y="199"/>
                    <a:pt x="427" y="153"/>
                  </a:cubicBezTo>
                  <a:cubicBezTo>
                    <a:pt x="418" y="95"/>
                    <a:pt x="386" y="62"/>
                    <a:pt x="329" y="43"/>
                  </a:cubicBezTo>
                  <a:cubicBezTo>
                    <a:pt x="308" y="20"/>
                    <a:pt x="323" y="32"/>
                    <a:pt x="280" y="18"/>
                  </a:cubicBezTo>
                  <a:cubicBezTo>
                    <a:pt x="274" y="16"/>
                    <a:pt x="262" y="12"/>
                    <a:pt x="262" y="12"/>
                  </a:cubicBezTo>
                  <a:cubicBezTo>
                    <a:pt x="213" y="15"/>
                    <a:pt x="157" y="0"/>
                    <a:pt x="121" y="36"/>
                  </a:cubicBezTo>
                  <a:close/>
                </a:path>
              </a:pathLst>
            </a:custGeom>
            <a:solidFill>
              <a:srgbClr val="FF0000">
                <a:alpha val="32941"/>
              </a:srgbClr>
            </a:solidFill>
            <a:ln w="9525">
              <a:solidFill>
                <a:schemeClr val="tx1"/>
              </a:solidFill>
              <a:round/>
              <a:headEnd/>
              <a:tailEnd/>
            </a:ln>
          </p:spPr>
          <p:txBody>
            <a:bodyPr/>
            <a:lstStyle/>
            <a:p>
              <a:endParaRPr lang="en-US"/>
            </a:p>
          </p:txBody>
        </p:sp>
        <p:sp>
          <p:nvSpPr>
            <p:cNvPr id="22536" name="Freeform 12"/>
            <p:cNvSpPr>
              <a:spLocks/>
            </p:cNvSpPr>
            <p:nvPr/>
          </p:nvSpPr>
          <p:spPr bwMode="auto">
            <a:xfrm>
              <a:off x="5619750" y="2752725"/>
              <a:ext cx="693738" cy="633413"/>
            </a:xfrm>
            <a:custGeom>
              <a:avLst/>
              <a:gdLst>
                <a:gd name="T0" fmla="*/ 2147483646 w 437"/>
                <a:gd name="T1" fmla="*/ 2147483646 h 399"/>
                <a:gd name="T2" fmla="*/ 2147483646 w 437"/>
                <a:gd name="T3" fmla="*/ 2147483646 h 399"/>
                <a:gd name="T4" fmla="*/ 2147483646 w 437"/>
                <a:gd name="T5" fmla="*/ 2147483646 h 399"/>
                <a:gd name="T6" fmla="*/ 2147483646 w 437"/>
                <a:gd name="T7" fmla="*/ 2147483646 h 399"/>
                <a:gd name="T8" fmla="*/ 2147483646 w 437"/>
                <a:gd name="T9" fmla="*/ 2147483646 h 399"/>
                <a:gd name="T10" fmla="*/ 2147483646 w 437"/>
                <a:gd name="T11" fmla="*/ 2147483646 h 399"/>
                <a:gd name="T12" fmla="*/ 2147483646 w 437"/>
                <a:gd name="T13" fmla="*/ 2147483646 h 399"/>
                <a:gd name="T14" fmla="*/ 2147483646 w 437"/>
                <a:gd name="T15" fmla="*/ 2147483646 h 399"/>
                <a:gd name="T16" fmla="*/ 2147483646 w 437"/>
                <a:gd name="T17" fmla="*/ 2147483646 h 399"/>
                <a:gd name="T18" fmla="*/ 2147483646 w 437"/>
                <a:gd name="T19" fmla="*/ 2147483646 h 399"/>
                <a:gd name="T20" fmla="*/ 2147483646 w 437"/>
                <a:gd name="T21" fmla="*/ 2147483646 h 399"/>
                <a:gd name="T22" fmla="*/ 2147483646 w 437"/>
                <a:gd name="T23" fmla="*/ 2147483646 h 399"/>
                <a:gd name="T24" fmla="*/ 2147483646 w 437"/>
                <a:gd name="T25" fmla="*/ 2147483646 h 399"/>
                <a:gd name="T26" fmla="*/ 2147483646 w 437"/>
                <a:gd name="T27" fmla="*/ 2147483646 h 399"/>
                <a:gd name="T28" fmla="*/ 2147483646 w 437"/>
                <a:gd name="T29" fmla="*/ 2147483646 h 399"/>
                <a:gd name="T30" fmla="*/ 2147483646 w 437"/>
                <a:gd name="T31" fmla="*/ 2147483646 h 399"/>
                <a:gd name="T32" fmla="*/ 2147483646 w 437"/>
                <a:gd name="T33" fmla="*/ 2147483646 h 399"/>
                <a:gd name="T34" fmla="*/ 2147483646 w 437"/>
                <a:gd name="T35" fmla="*/ 2147483646 h 399"/>
                <a:gd name="T36" fmla="*/ 2147483646 w 437"/>
                <a:gd name="T37" fmla="*/ 2147483646 h 39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37"/>
                <a:gd name="T58" fmla="*/ 0 h 399"/>
                <a:gd name="T59" fmla="*/ 437 w 437"/>
                <a:gd name="T60" fmla="*/ 399 h 39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37" h="399">
                  <a:moveTo>
                    <a:pt x="121" y="36"/>
                  </a:moveTo>
                  <a:cubicBezTo>
                    <a:pt x="119" y="52"/>
                    <a:pt x="106" y="141"/>
                    <a:pt x="96" y="153"/>
                  </a:cubicBezTo>
                  <a:cubicBezTo>
                    <a:pt x="85" y="168"/>
                    <a:pt x="60" y="162"/>
                    <a:pt x="41" y="165"/>
                  </a:cubicBezTo>
                  <a:cubicBezTo>
                    <a:pt x="35" y="171"/>
                    <a:pt x="30" y="178"/>
                    <a:pt x="23" y="184"/>
                  </a:cubicBezTo>
                  <a:cubicBezTo>
                    <a:pt x="17" y="189"/>
                    <a:pt x="5" y="189"/>
                    <a:pt x="4" y="196"/>
                  </a:cubicBezTo>
                  <a:cubicBezTo>
                    <a:pt x="0" y="233"/>
                    <a:pt x="7" y="269"/>
                    <a:pt x="10" y="306"/>
                  </a:cubicBezTo>
                  <a:cubicBezTo>
                    <a:pt x="18" y="399"/>
                    <a:pt x="89" y="381"/>
                    <a:pt x="170" y="386"/>
                  </a:cubicBezTo>
                  <a:cubicBezTo>
                    <a:pt x="194" y="384"/>
                    <a:pt x="220" y="387"/>
                    <a:pt x="243" y="380"/>
                  </a:cubicBezTo>
                  <a:cubicBezTo>
                    <a:pt x="250" y="378"/>
                    <a:pt x="250" y="366"/>
                    <a:pt x="256" y="361"/>
                  </a:cubicBezTo>
                  <a:cubicBezTo>
                    <a:pt x="271" y="349"/>
                    <a:pt x="307" y="332"/>
                    <a:pt x="329" y="324"/>
                  </a:cubicBezTo>
                  <a:cubicBezTo>
                    <a:pt x="337" y="300"/>
                    <a:pt x="333" y="306"/>
                    <a:pt x="354" y="282"/>
                  </a:cubicBezTo>
                  <a:cubicBezTo>
                    <a:pt x="364" y="271"/>
                    <a:pt x="384" y="251"/>
                    <a:pt x="384" y="251"/>
                  </a:cubicBezTo>
                  <a:cubicBezTo>
                    <a:pt x="388" y="243"/>
                    <a:pt x="391" y="234"/>
                    <a:pt x="396" y="226"/>
                  </a:cubicBezTo>
                  <a:cubicBezTo>
                    <a:pt x="399" y="221"/>
                    <a:pt x="407" y="220"/>
                    <a:pt x="409" y="214"/>
                  </a:cubicBezTo>
                  <a:cubicBezTo>
                    <a:pt x="437" y="132"/>
                    <a:pt x="396" y="199"/>
                    <a:pt x="427" y="153"/>
                  </a:cubicBezTo>
                  <a:cubicBezTo>
                    <a:pt x="418" y="95"/>
                    <a:pt x="386" y="62"/>
                    <a:pt x="329" y="43"/>
                  </a:cubicBezTo>
                  <a:cubicBezTo>
                    <a:pt x="308" y="20"/>
                    <a:pt x="323" y="32"/>
                    <a:pt x="280" y="18"/>
                  </a:cubicBezTo>
                  <a:cubicBezTo>
                    <a:pt x="274" y="16"/>
                    <a:pt x="262" y="12"/>
                    <a:pt x="262" y="12"/>
                  </a:cubicBezTo>
                  <a:cubicBezTo>
                    <a:pt x="213" y="15"/>
                    <a:pt x="157" y="0"/>
                    <a:pt x="121" y="36"/>
                  </a:cubicBezTo>
                  <a:close/>
                </a:path>
              </a:pathLst>
            </a:custGeom>
            <a:solidFill>
              <a:schemeClr val="accent2">
                <a:alpha val="32941"/>
              </a:schemeClr>
            </a:solidFill>
            <a:ln w="9525">
              <a:solidFill>
                <a:schemeClr val="tx1"/>
              </a:solidFill>
              <a:round/>
              <a:headEnd/>
              <a:tailEnd/>
            </a:ln>
          </p:spPr>
          <p:txBody>
            <a:bodyPr/>
            <a:lstStyle/>
            <a:p>
              <a:endParaRPr lang="en-US"/>
            </a:p>
          </p:txBody>
        </p:sp>
        <p:sp>
          <p:nvSpPr>
            <p:cNvPr id="22537" name="Line 13"/>
            <p:cNvSpPr>
              <a:spLocks noChangeShapeType="1"/>
            </p:cNvSpPr>
            <p:nvPr/>
          </p:nvSpPr>
          <p:spPr bwMode="auto">
            <a:xfrm>
              <a:off x="5680075" y="2852738"/>
              <a:ext cx="2841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38" name="Line 14"/>
            <p:cNvSpPr>
              <a:spLocks noChangeShapeType="1"/>
            </p:cNvSpPr>
            <p:nvPr/>
          </p:nvSpPr>
          <p:spPr bwMode="auto">
            <a:xfrm>
              <a:off x="5822950" y="3052763"/>
              <a:ext cx="2841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39" name="Line 15"/>
            <p:cNvSpPr>
              <a:spLocks noChangeShapeType="1"/>
            </p:cNvSpPr>
            <p:nvPr/>
          </p:nvSpPr>
          <p:spPr bwMode="auto">
            <a:xfrm>
              <a:off x="6003925" y="3243263"/>
              <a:ext cx="1190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Flowchart: Decision 12"/>
            <p:cNvSpPr/>
            <p:nvPr/>
          </p:nvSpPr>
          <p:spPr>
            <a:xfrm>
              <a:off x="5648565" y="2714869"/>
              <a:ext cx="228451" cy="241911"/>
            </a:xfrm>
            <a:prstGeom prst="flowChartDecision">
              <a:avLst/>
            </a:prstGeom>
            <a:solidFill>
              <a:srgbClr val="FFFFFF">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4" name="Flowchart: Decision 13"/>
            <p:cNvSpPr/>
            <p:nvPr/>
          </p:nvSpPr>
          <p:spPr>
            <a:xfrm rot="720000">
              <a:off x="5852693" y="2923442"/>
              <a:ext cx="228450" cy="241056"/>
            </a:xfrm>
            <a:prstGeom prst="flowChartDecision">
              <a:avLst/>
            </a:prstGeom>
            <a:solidFill>
              <a:srgbClr val="FFFFFF">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endParaRPr>
            </a:p>
          </p:txBody>
        </p:sp>
      </p:grpSp>
      <p:sp>
        <p:nvSpPr>
          <p:cNvPr id="15" name="Text Box 2"/>
          <p:cNvSpPr txBox="1">
            <a:spLocks noChangeArrowheads="1"/>
          </p:cNvSpPr>
          <p:nvPr/>
        </p:nvSpPr>
        <p:spPr bwMode="auto">
          <a:xfrm>
            <a:off x="6172200" y="4353580"/>
            <a:ext cx="2971800" cy="523220"/>
          </a:xfrm>
          <a:prstGeom prst="rect">
            <a:avLst/>
          </a:prstGeom>
          <a:noFill/>
          <a:ln>
            <a:noFill/>
          </a:ln>
          <a:effectLst/>
          <a:extLst/>
        </p:spPr>
        <p:txBody>
          <a:bodyPr wrap="squar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50000"/>
              </a:spcBef>
              <a:buFontTx/>
              <a:buNone/>
              <a:defRPr/>
            </a:pPr>
            <a:r>
              <a:rPr lang="en-US" altLang="en-US" sz="2800" b="1" i="0" dirty="0" smtClean="0">
                <a:cs typeface="Times New Roman" pitchFamily="18" charset="0"/>
              </a:rPr>
              <a:t>Problem Set 5, #7</a:t>
            </a:r>
          </a:p>
        </p:txBody>
      </p:sp>
      <p:sp>
        <p:nvSpPr>
          <p:cNvPr id="16" name="TextBox 15"/>
          <p:cNvSpPr txBox="1"/>
          <p:nvPr/>
        </p:nvSpPr>
        <p:spPr>
          <a:xfrm>
            <a:off x="61686" y="152400"/>
            <a:ext cx="8853714" cy="769441"/>
          </a:xfrm>
          <a:prstGeom prst="rect">
            <a:avLst/>
          </a:prstGeom>
          <a:noFill/>
        </p:spPr>
        <p:txBody>
          <a:bodyPr wrap="square" rtlCol="0">
            <a:spAutoFit/>
          </a:bodyPr>
          <a:lstStyle/>
          <a:p>
            <a:pPr algn="ctr"/>
            <a:r>
              <a:rPr lang="en-US" sz="4400" b="1" i="0" dirty="0" smtClean="0"/>
              <a:t>Why </a:t>
            </a:r>
            <a:r>
              <a:rPr lang="en-US" sz="4400" b="1" i="0" dirty="0" err="1" smtClean="0"/>
              <a:t>tRNA</a:t>
            </a:r>
            <a:r>
              <a:rPr lang="en-US" sz="4400" b="1" i="0" dirty="0" smtClean="0"/>
              <a:t>?</a:t>
            </a:r>
            <a:endParaRPr lang="en-US" sz="4400" i="0" dirty="0"/>
          </a:p>
        </p:txBody>
      </p:sp>
      <p:grpSp>
        <p:nvGrpSpPr>
          <p:cNvPr id="17" name="Group 38"/>
          <p:cNvGrpSpPr>
            <a:grpSpLocks/>
          </p:cNvGrpSpPr>
          <p:nvPr/>
        </p:nvGrpSpPr>
        <p:grpSpPr bwMode="auto">
          <a:xfrm rot="16200000">
            <a:off x="935351" y="5090905"/>
            <a:ext cx="907944" cy="187845"/>
            <a:chOff x="432" y="3252"/>
            <a:chExt cx="1878" cy="120"/>
          </a:xfrm>
        </p:grpSpPr>
        <p:grpSp>
          <p:nvGrpSpPr>
            <p:cNvPr id="18" name="Group 39"/>
            <p:cNvGrpSpPr>
              <a:grpSpLocks/>
            </p:cNvGrpSpPr>
            <p:nvPr/>
          </p:nvGrpSpPr>
          <p:grpSpPr bwMode="auto">
            <a:xfrm>
              <a:off x="432" y="3253"/>
              <a:ext cx="474" cy="118"/>
              <a:chOff x="432" y="3253"/>
              <a:chExt cx="474" cy="118"/>
            </a:xfrm>
          </p:grpSpPr>
          <p:sp>
            <p:nvSpPr>
              <p:cNvPr id="28" name="Freeform 40"/>
              <p:cNvSpPr>
                <a:spLocks/>
              </p:cNvSpPr>
              <p:nvPr/>
            </p:nvSpPr>
            <p:spPr bwMode="auto">
              <a:xfrm>
                <a:off x="432" y="3253"/>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29" name="Freeform 41"/>
              <p:cNvSpPr>
                <a:spLocks/>
              </p:cNvSpPr>
              <p:nvPr/>
            </p:nvSpPr>
            <p:spPr bwMode="auto">
              <a:xfrm flipV="1">
                <a:off x="666" y="3312"/>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grpSp>
        <p:grpSp>
          <p:nvGrpSpPr>
            <p:cNvPr id="19" name="Group 42"/>
            <p:cNvGrpSpPr>
              <a:grpSpLocks/>
            </p:cNvGrpSpPr>
            <p:nvPr/>
          </p:nvGrpSpPr>
          <p:grpSpPr bwMode="auto">
            <a:xfrm>
              <a:off x="900" y="3252"/>
              <a:ext cx="474" cy="118"/>
              <a:chOff x="432" y="3253"/>
              <a:chExt cx="474" cy="118"/>
            </a:xfrm>
          </p:grpSpPr>
          <p:sp>
            <p:nvSpPr>
              <p:cNvPr id="26" name="Freeform 43"/>
              <p:cNvSpPr>
                <a:spLocks/>
              </p:cNvSpPr>
              <p:nvPr/>
            </p:nvSpPr>
            <p:spPr bwMode="auto">
              <a:xfrm>
                <a:off x="432" y="3253"/>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27" name="Freeform 44"/>
              <p:cNvSpPr>
                <a:spLocks/>
              </p:cNvSpPr>
              <p:nvPr/>
            </p:nvSpPr>
            <p:spPr bwMode="auto">
              <a:xfrm flipV="1">
                <a:off x="666" y="3312"/>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grpSp>
        <p:grpSp>
          <p:nvGrpSpPr>
            <p:cNvPr id="20" name="Group 45"/>
            <p:cNvGrpSpPr>
              <a:grpSpLocks/>
            </p:cNvGrpSpPr>
            <p:nvPr/>
          </p:nvGrpSpPr>
          <p:grpSpPr bwMode="auto">
            <a:xfrm>
              <a:off x="1368" y="3254"/>
              <a:ext cx="474" cy="118"/>
              <a:chOff x="432" y="3253"/>
              <a:chExt cx="474" cy="118"/>
            </a:xfrm>
          </p:grpSpPr>
          <p:sp>
            <p:nvSpPr>
              <p:cNvPr id="24" name="Freeform 46"/>
              <p:cNvSpPr>
                <a:spLocks/>
              </p:cNvSpPr>
              <p:nvPr/>
            </p:nvSpPr>
            <p:spPr bwMode="auto">
              <a:xfrm>
                <a:off x="432" y="3253"/>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25" name="Freeform 47"/>
              <p:cNvSpPr>
                <a:spLocks/>
              </p:cNvSpPr>
              <p:nvPr/>
            </p:nvSpPr>
            <p:spPr bwMode="auto">
              <a:xfrm flipV="1">
                <a:off x="666" y="3312"/>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grpSp>
        <p:grpSp>
          <p:nvGrpSpPr>
            <p:cNvPr id="21" name="Group 48"/>
            <p:cNvGrpSpPr>
              <a:grpSpLocks/>
            </p:cNvGrpSpPr>
            <p:nvPr/>
          </p:nvGrpSpPr>
          <p:grpSpPr bwMode="auto">
            <a:xfrm>
              <a:off x="1836" y="3253"/>
              <a:ext cx="474" cy="118"/>
              <a:chOff x="432" y="3253"/>
              <a:chExt cx="474" cy="118"/>
            </a:xfrm>
          </p:grpSpPr>
          <p:sp>
            <p:nvSpPr>
              <p:cNvPr id="22" name="Freeform 49"/>
              <p:cNvSpPr>
                <a:spLocks/>
              </p:cNvSpPr>
              <p:nvPr/>
            </p:nvSpPr>
            <p:spPr bwMode="auto">
              <a:xfrm>
                <a:off x="432" y="3253"/>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23" name="Freeform 50"/>
              <p:cNvSpPr>
                <a:spLocks/>
              </p:cNvSpPr>
              <p:nvPr/>
            </p:nvSpPr>
            <p:spPr bwMode="auto">
              <a:xfrm flipV="1">
                <a:off x="666" y="3312"/>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grpSp>
      </p:grpSp>
      <p:grpSp>
        <p:nvGrpSpPr>
          <p:cNvPr id="30" name="Group 29"/>
          <p:cNvGrpSpPr/>
          <p:nvPr/>
        </p:nvGrpSpPr>
        <p:grpSpPr>
          <a:xfrm>
            <a:off x="1371600" y="4997994"/>
            <a:ext cx="274320" cy="502920"/>
            <a:chOff x="3566886" y="5059680"/>
            <a:chExt cx="274320" cy="502920"/>
          </a:xfrm>
        </p:grpSpPr>
        <p:sp>
          <p:nvSpPr>
            <p:cNvPr id="31" name="Freeform 44"/>
            <p:cNvSpPr>
              <a:spLocks/>
            </p:cNvSpPr>
            <p:nvPr/>
          </p:nvSpPr>
          <p:spPr bwMode="auto">
            <a:xfrm rot="16200000" flipV="1">
              <a:off x="3691292" y="5458406"/>
              <a:ext cx="116031" cy="92357"/>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32" name="Freeform 46"/>
            <p:cNvSpPr>
              <a:spLocks/>
            </p:cNvSpPr>
            <p:nvPr/>
          </p:nvSpPr>
          <p:spPr bwMode="auto">
            <a:xfrm rot="16200000">
              <a:off x="3602066" y="5345276"/>
              <a:ext cx="116031" cy="92357"/>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33" name="Oval 32"/>
            <p:cNvSpPr/>
            <p:nvPr/>
          </p:nvSpPr>
          <p:spPr bwMode="auto">
            <a:xfrm>
              <a:off x="3566886" y="5059680"/>
              <a:ext cx="274320" cy="274320"/>
            </a:xfrm>
            <a:prstGeom prst="ellipse">
              <a:avLst/>
            </a:prstGeom>
            <a:solidFill>
              <a:srgbClr val="66FF33"/>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grpSp>
      <p:grpSp>
        <p:nvGrpSpPr>
          <p:cNvPr id="34" name="Group 33"/>
          <p:cNvGrpSpPr/>
          <p:nvPr/>
        </p:nvGrpSpPr>
        <p:grpSpPr>
          <a:xfrm>
            <a:off x="1386114" y="4572000"/>
            <a:ext cx="274320" cy="502920"/>
            <a:chOff x="3566886" y="5059680"/>
            <a:chExt cx="274320" cy="502920"/>
          </a:xfrm>
        </p:grpSpPr>
        <p:sp>
          <p:nvSpPr>
            <p:cNvPr id="35" name="Freeform 44"/>
            <p:cNvSpPr>
              <a:spLocks/>
            </p:cNvSpPr>
            <p:nvPr/>
          </p:nvSpPr>
          <p:spPr bwMode="auto">
            <a:xfrm rot="16200000" flipV="1">
              <a:off x="3691292" y="5458406"/>
              <a:ext cx="116031" cy="92357"/>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36" name="Freeform 46"/>
            <p:cNvSpPr>
              <a:spLocks/>
            </p:cNvSpPr>
            <p:nvPr/>
          </p:nvSpPr>
          <p:spPr bwMode="auto">
            <a:xfrm rot="16200000">
              <a:off x="3602066" y="5345276"/>
              <a:ext cx="116031" cy="92357"/>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37" name="Oval 36"/>
            <p:cNvSpPr/>
            <p:nvPr/>
          </p:nvSpPr>
          <p:spPr bwMode="auto">
            <a:xfrm>
              <a:off x="3566886" y="5059680"/>
              <a:ext cx="274320" cy="274320"/>
            </a:xfrm>
            <a:prstGeom prst="ellipse">
              <a:avLst/>
            </a:prstGeom>
            <a:solidFill>
              <a:srgbClr val="00B0F0"/>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grpSp>
      <p:sp>
        <p:nvSpPr>
          <p:cNvPr id="38" name="Freeform 37"/>
          <p:cNvSpPr/>
          <p:nvPr/>
        </p:nvSpPr>
        <p:spPr>
          <a:xfrm flipH="1">
            <a:off x="1625605" y="4804216"/>
            <a:ext cx="75905" cy="319324"/>
          </a:xfrm>
          <a:custGeom>
            <a:avLst/>
            <a:gdLst>
              <a:gd name="connsiteX0" fmla="*/ 0 w 0"/>
              <a:gd name="connsiteY0" fmla="*/ 0 h 391886"/>
              <a:gd name="connsiteX1" fmla="*/ 0 w 0"/>
              <a:gd name="connsiteY1" fmla="*/ 391886 h 391886"/>
              <a:gd name="connsiteX0" fmla="*/ 11818 w 11818"/>
              <a:gd name="connsiteY0" fmla="*/ 0 h 6667"/>
              <a:gd name="connsiteX1" fmla="*/ 0 w 11818"/>
              <a:gd name="connsiteY1" fmla="*/ 6667 h 6667"/>
              <a:gd name="connsiteX0" fmla="*/ 0 w 769"/>
              <a:gd name="connsiteY0" fmla="*/ 0 h 12222"/>
              <a:gd name="connsiteX1" fmla="*/ 769 w 769"/>
              <a:gd name="connsiteY1" fmla="*/ 12222 h 12222"/>
              <a:gd name="connsiteX0" fmla="*/ 42312 w 52312"/>
              <a:gd name="connsiteY0" fmla="*/ 0 h 10000"/>
              <a:gd name="connsiteX1" fmla="*/ 52312 w 52312"/>
              <a:gd name="connsiteY1" fmla="*/ 10000 h 10000"/>
            </a:gdLst>
            <a:ahLst/>
            <a:cxnLst>
              <a:cxn ang="0">
                <a:pos x="connsiteX0" y="connsiteY0"/>
              </a:cxn>
              <a:cxn ang="0">
                <a:pos x="connsiteX1" y="connsiteY1"/>
              </a:cxn>
            </a:cxnLst>
            <a:rect l="l" t="t" r="r" b="b"/>
            <a:pathLst>
              <a:path w="52312" h="10000">
                <a:moveTo>
                  <a:pt x="42312" y="0"/>
                </a:moveTo>
                <a:cubicBezTo>
                  <a:pt x="45641" y="3333"/>
                  <a:pt x="-61049" y="4394"/>
                  <a:pt x="52312" y="10000"/>
                </a:cubicBezTo>
              </a:path>
            </a:pathLst>
          </a:custGeom>
          <a:ln w="28575">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98679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066800"/>
            <a:ext cx="5410200" cy="324802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5363" name="Line 4"/>
          <p:cNvSpPr>
            <a:spLocks noChangeShapeType="1"/>
          </p:cNvSpPr>
          <p:nvPr/>
        </p:nvSpPr>
        <p:spPr bwMode="auto">
          <a:xfrm>
            <a:off x="314325" y="3810000"/>
            <a:ext cx="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64" name="Line 5"/>
          <p:cNvSpPr>
            <a:spLocks noChangeShapeType="1"/>
          </p:cNvSpPr>
          <p:nvPr/>
        </p:nvSpPr>
        <p:spPr bwMode="auto">
          <a:xfrm>
            <a:off x="1447800" y="4352925"/>
            <a:ext cx="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65" name="Line 6"/>
          <p:cNvSpPr>
            <a:spLocks noChangeShapeType="1"/>
          </p:cNvSpPr>
          <p:nvPr/>
        </p:nvSpPr>
        <p:spPr bwMode="auto">
          <a:xfrm flipV="1">
            <a:off x="304800" y="4876800"/>
            <a:ext cx="11430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66" name="Text Box 7"/>
          <p:cNvSpPr txBox="1">
            <a:spLocks noChangeArrowheads="1"/>
          </p:cNvSpPr>
          <p:nvPr/>
        </p:nvSpPr>
        <p:spPr bwMode="auto">
          <a:xfrm>
            <a:off x="195263" y="4887913"/>
            <a:ext cx="1371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pPr algn="ctr" eaLnBrk="1" hangingPunct="1">
              <a:spcBef>
                <a:spcPct val="50000"/>
              </a:spcBef>
            </a:pPr>
            <a:r>
              <a:rPr lang="en-US" altLang="en-US" sz="2000"/>
              <a:t>0.35 nm</a:t>
            </a:r>
          </a:p>
        </p:txBody>
      </p:sp>
      <p:grpSp>
        <p:nvGrpSpPr>
          <p:cNvPr id="2" name="Group 11"/>
          <p:cNvGrpSpPr>
            <a:grpSpLocks/>
          </p:cNvGrpSpPr>
          <p:nvPr/>
        </p:nvGrpSpPr>
        <p:grpSpPr bwMode="auto">
          <a:xfrm>
            <a:off x="5915025" y="990600"/>
            <a:ext cx="2085975" cy="3487738"/>
            <a:chOff x="3726" y="624"/>
            <a:chExt cx="1314" cy="2197"/>
          </a:xfrm>
        </p:grpSpPr>
        <p:pic>
          <p:nvPicPr>
            <p:cNvPr id="15371" name="Picture 8"/>
            <p:cNvPicPr>
              <a:picLocks noChangeAspect="1" noChangeArrowheads="1"/>
            </p:cNvPicPr>
            <p:nvPr/>
          </p:nvPicPr>
          <p:blipFill>
            <a:blip r:embed="rId3">
              <a:extLst>
                <a:ext uri="{28A0092B-C50C-407E-A947-70E740481C1C}">
                  <a14:useLocalDpi xmlns:a14="http://schemas.microsoft.com/office/drawing/2010/main" val="0"/>
                </a:ext>
              </a:extLst>
            </a:blip>
            <a:srcRect l="45872" r="31364" b="5159"/>
            <a:stretch>
              <a:fillRect/>
            </a:stretch>
          </p:blipFill>
          <p:spPr bwMode="auto">
            <a:xfrm>
              <a:off x="3726" y="624"/>
              <a:ext cx="1314" cy="219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5372" name="Rectangle 9"/>
            <p:cNvSpPr>
              <a:spLocks noChangeArrowheads="1"/>
            </p:cNvSpPr>
            <p:nvPr/>
          </p:nvSpPr>
          <p:spPr bwMode="auto">
            <a:xfrm>
              <a:off x="4841" y="720"/>
              <a:ext cx="199" cy="187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en-US" altLang="en-US">
                <a:latin typeface="Calibri" pitchFamily="34" charset="0"/>
              </a:endParaRPr>
            </a:p>
          </p:txBody>
        </p:sp>
      </p:grpSp>
      <p:sp>
        <p:nvSpPr>
          <p:cNvPr id="40970" name="Text Box 10"/>
          <p:cNvSpPr txBox="1">
            <a:spLocks noChangeArrowheads="1"/>
          </p:cNvSpPr>
          <p:nvPr/>
        </p:nvSpPr>
        <p:spPr bwMode="auto">
          <a:xfrm>
            <a:off x="6553200" y="4953000"/>
            <a:ext cx="1371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pPr algn="ctr" eaLnBrk="1" hangingPunct="1">
              <a:spcBef>
                <a:spcPct val="50000"/>
              </a:spcBef>
            </a:pPr>
            <a:r>
              <a:rPr lang="en-US" altLang="en-US" sz="2000" dirty="0"/>
              <a:t>0.34 nm</a:t>
            </a:r>
          </a:p>
        </p:txBody>
      </p:sp>
      <p:sp>
        <p:nvSpPr>
          <p:cNvPr id="40972" name="AutoShape 12"/>
          <p:cNvSpPr>
            <a:spLocks noChangeArrowheads="1"/>
          </p:cNvSpPr>
          <p:nvPr/>
        </p:nvSpPr>
        <p:spPr bwMode="auto">
          <a:xfrm>
            <a:off x="1828800" y="4724400"/>
            <a:ext cx="4343400" cy="762000"/>
          </a:xfrm>
          <a:prstGeom prst="leftRightArrow">
            <a:avLst>
              <a:gd name="adj1" fmla="val 50000"/>
              <a:gd name="adj2" fmla="val 114000"/>
            </a:avLst>
          </a:prstGeom>
          <a:solidFill>
            <a:srgbClr val="FF0000"/>
          </a:solidFill>
          <a:ln w="9525">
            <a:solidFill>
              <a:schemeClr val="tx1"/>
            </a:solidFill>
            <a:miter lim="800000"/>
            <a:headEnd/>
            <a:tailEnd/>
          </a:ln>
        </p:spPr>
        <p:txBody>
          <a:bodyPr wrap="none" anchor="ctr"/>
          <a:lstStyle/>
          <a:p>
            <a:pPr eaLnBrk="1" hangingPunct="1"/>
            <a:endParaRPr lang="en-US" altLang="en-US">
              <a:latin typeface="Calibri" pitchFamily="34" charset="0"/>
            </a:endParaRPr>
          </a:p>
        </p:txBody>
      </p:sp>
      <p:sp>
        <p:nvSpPr>
          <p:cNvPr id="13" name="Text Box 2"/>
          <p:cNvSpPr txBox="1">
            <a:spLocks noChangeArrowheads="1"/>
          </p:cNvSpPr>
          <p:nvPr/>
        </p:nvSpPr>
        <p:spPr bwMode="auto">
          <a:xfrm>
            <a:off x="0" y="90488"/>
            <a:ext cx="9144000" cy="830997"/>
          </a:xfrm>
          <a:prstGeom prst="rect">
            <a:avLst/>
          </a:prstGeom>
          <a:noFill/>
          <a:ln>
            <a:noFill/>
          </a:ln>
          <a:effectLst/>
          <a:extLst/>
        </p:spPr>
        <p:txBody>
          <a:bodyPr wrap="squar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50000"/>
              </a:spcBef>
              <a:buFontTx/>
              <a:buNone/>
              <a:defRPr/>
            </a:pPr>
            <a:r>
              <a:rPr lang="en-US" altLang="en-US" sz="4800" b="1" i="0" dirty="0" smtClean="0">
                <a:cs typeface="Times New Roman" pitchFamily="18" charset="0"/>
              </a:rPr>
              <a:t>Length of </a:t>
            </a:r>
            <a:r>
              <a:rPr lang="en-US" altLang="en-US" sz="4800" b="1" i="0" dirty="0" err="1" smtClean="0">
                <a:cs typeface="Times New Roman" pitchFamily="18" charset="0"/>
              </a:rPr>
              <a:t>nucletotide:amino</a:t>
            </a:r>
            <a:r>
              <a:rPr lang="en-US" altLang="en-US" sz="4800" b="1" i="0" dirty="0" smtClean="0">
                <a:cs typeface="Times New Roman" pitchFamily="18" charset="0"/>
              </a:rPr>
              <a:t> acid</a:t>
            </a:r>
          </a:p>
        </p:txBody>
      </p:sp>
    </p:spTree>
    <p:extLst>
      <p:ext uri="{BB962C8B-B14F-4D97-AF65-F5344CB8AC3E}">
        <p14:creationId xmlns:p14="http://schemas.microsoft.com/office/powerpoint/2010/main" val="308466702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l="56569" t="6667" r="8301" b="51970"/>
          <a:stretch>
            <a:fillRect/>
          </a:stretch>
        </p:blipFill>
        <p:spPr bwMode="auto">
          <a:xfrm>
            <a:off x="2971800" y="1143000"/>
            <a:ext cx="3144610" cy="54864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22531" name="Picture 4" descr="gam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150203"/>
            <a:ext cx="1638300" cy="1981200"/>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2532" name="Text Box 5"/>
          <p:cNvSpPr txBox="1">
            <a:spLocks noChangeArrowheads="1"/>
          </p:cNvSpPr>
          <p:nvPr/>
        </p:nvSpPr>
        <p:spPr bwMode="auto">
          <a:xfrm>
            <a:off x="76200" y="3131403"/>
            <a:ext cx="1752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pPr algn="ctr" eaLnBrk="1" hangingPunct="1">
              <a:spcBef>
                <a:spcPct val="50000"/>
              </a:spcBef>
            </a:pPr>
            <a:r>
              <a:rPr lang="en-US" altLang="en-US" sz="2400" i="0" dirty="0">
                <a:cs typeface="Times New Roman" pitchFamily="18" charset="0"/>
              </a:rPr>
              <a:t>George Gamow</a:t>
            </a:r>
          </a:p>
        </p:txBody>
      </p:sp>
      <p:grpSp>
        <p:nvGrpSpPr>
          <p:cNvPr id="22533" name="Group 5"/>
          <p:cNvGrpSpPr>
            <a:grpSpLocks/>
          </p:cNvGrpSpPr>
          <p:nvPr/>
        </p:nvGrpSpPr>
        <p:grpSpPr bwMode="auto">
          <a:xfrm>
            <a:off x="6629400" y="1219200"/>
            <a:ext cx="2019300" cy="2971800"/>
            <a:chOff x="5295900" y="2133600"/>
            <a:chExt cx="1104900" cy="1600200"/>
          </a:xfrm>
        </p:grpSpPr>
        <p:pic>
          <p:nvPicPr>
            <p:cNvPr id="22534" name="Picture 10" descr="DNA-around-pole-no-pole-no-bg"/>
            <p:cNvPicPr>
              <a:picLocks noChangeAspect="1" noChangeArrowheads="1"/>
            </p:cNvPicPr>
            <p:nvPr/>
          </p:nvPicPr>
          <p:blipFill>
            <a:blip r:embed="rId4">
              <a:extLst>
                <a:ext uri="{28A0092B-C50C-407E-A947-70E740481C1C}">
                  <a14:useLocalDpi xmlns:a14="http://schemas.microsoft.com/office/drawing/2010/main" val="0"/>
                </a:ext>
              </a:extLst>
            </a:blip>
            <a:srcRect t="32802" b="28929"/>
            <a:stretch>
              <a:fillRect/>
            </a:stretch>
          </p:blipFill>
          <p:spPr bwMode="auto">
            <a:xfrm>
              <a:off x="5295900" y="2133600"/>
              <a:ext cx="11049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5" name="Freeform 11"/>
            <p:cNvSpPr>
              <a:spLocks/>
            </p:cNvSpPr>
            <p:nvPr/>
          </p:nvSpPr>
          <p:spPr bwMode="auto">
            <a:xfrm>
              <a:off x="5481638" y="2527300"/>
              <a:ext cx="693738" cy="633413"/>
            </a:xfrm>
            <a:custGeom>
              <a:avLst/>
              <a:gdLst>
                <a:gd name="T0" fmla="*/ 2147483646 w 437"/>
                <a:gd name="T1" fmla="*/ 2147483646 h 399"/>
                <a:gd name="T2" fmla="*/ 2147483646 w 437"/>
                <a:gd name="T3" fmla="*/ 2147483646 h 399"/>
                <a:gd name="T4" fmla="*/ 2147483646 w 437"/>
                <a:gd name="T5" fmla="*/ 2147483646 h 399"/>
                <a:gd name="T6" fmla="*/ 2147483646 w 437"/>
                <a:gd name="T7" fmla="*/ 2147483646 h 399"/>
                <a:gd name="T8" fmla="*/ 2147483646 w 437"/>
                <a:gd name="T9" fmla="*/ 2147483646 h 399"/>
                <a:gd name="T10" fmla="*/ 2147483646 w 437"/>
                <a:gd name="T11" fmla="*/ 2147483646 h 399"/>
                <a:gd name="T12" fmla="*/ 2147483646 w 437"/>
                <a:gd name="T13" fmla="*/ 2147483646 h 399"/>
                <a:gd name="T14" fmla="*/ 2147483646 w 437"/>
                <a:gd name="T15" fmla="*/ 2147483646 h 399"/>
                <a:gd name="T16" fmla="*/ 2147483646 w 437"/>
                <a:gd name="T17" fmla="*/ 2147483646 h 399"/>
                <a:gd name="T18" fmla="*/ 2147483646 w 437"/>
                <a:gd name="T19" fmla="*/ 2147483646 h 399"/>
                <a:gd name="T20" fmla="*/ 2147483646 w 437"/>
                <a:gd name="T21" fmla="*/ 2147483646 h 399"/>
                <a:gd name="T22" fmla="*/ 2147483646 w 437"/>
                <a:gd name="T23" fmla="*/ 2147483646 h 399"/>
                <a:gd name="T24" fmla="*/ 2147483646 w 437"/>
                <a:gd name="T25" fmla="*/ 2147483646 h 399"/>
                <a:gd name="T26" fmla="*/ 2147483646 w 437"/>
                <a:gd name="T27" fmla="*/ 2147483646 h 399"/>
                <a:gd name="T28" fmla="*/ 2147483646 w 437"/>
                <a:gd name="T29" fmla="*/ 2147483646 h 399"/>
                <a:gd name="T30" fmla="*/ 2147483646 w 437"/>
                <a:gd name="T31" fmla="*/ 2147483646 h 399"/>
                <a:gd name="T32" fmla="*/ 2147483646 w 437"/>
                <a:gd name="T33" fmla="*/ 2147483646 h 399"/>
                <a:gd name="T34" fmla="*/ 2147483646 w 437"/>
                <a:gd name="T35" fmla="*/ 2147483646 h 399"/>
                <a:gd name="T36" fmla="*/ 2147483646 w 437"/>
                <a:gd name="T37" fmla="*/ 2147483646 h 39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37"/>
                <a:gd name="T58" fmla="*/ 0 h 399"/>
                <a:gd name="T59" fmla="*/ 437 w 437"/>
                <a:gd name="T60" fmla="*/ 399 h 39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37" h="399">
                  <a:moveTo>
                    <a:pt x="121" y="36"/>
                  </a:moveTo>
                  <a:cubicBezTo>
                    <a:pt x="119" y="52"/>
                    <a:pt x="106" y="141"/>
                    <a:pt x="96" y="153"/>
                  </a:cubicBezTo>
                  <a:cubicBezTo>
                    <a:pt x="85" y="168"/>
                    <a:pt x="60" y="162"/>
                    <a:pt x="41" y="165"/>
                  </a:cubicBezTo>
                  <a:cubicBezTo>
                    <a:pt x="35" y="171"/>
                    <a:pt x="30" y="178"/>
                    <a:pt x="23" y="184"/>
                  </a:cubicBezTo>
                  <a:cubicBezTo>
                    <a:pt x="17" y="189"/>
                    <a:pt x="5" y="189"/>
                    <a:pt x="4" y="196"/>
                  </a:cubicBezTo>
                  <a:cubicBezTo>
                    <a:pt x="0" y="233"/>
                    <a:pt x="7" y="269"/>
                    <a:pt x="10" y="306"/>
                  </a:cubicBezTo>
                  <a:cubicBezTo>
                    <a:pt x="18" y="399"/>
                    <a:pt x="89" y="381"/>
                    <a:pt x="170" y="386"/>
                  </a:cubicBezTo>
                  <a:cubicBezTo>
                    <a:pt x="194" y="384"/>
                    <a:pt x="220" y="387"/>
                    <a:pt x="243" y="380"/>
                  </a:cubicBezTo>
                  <a:cubicBezTo>
                    <a:pt x="250" y="378"/>
                    <a:pt x="250" y="366"/>
                    <a:pt x="256" y="361"/>
                  </a:cubicBezTo>
                  <a:cubicBezTo>
                    <a:pt x="271" y="349"/>
                    <a:pt x="307" y="332"/>
                    <a:pt x="329" y="324"/>
                  </a:cubicBezTo>
                  <a:cubicBezTo>
                    <a:pt x="337" y="300"/>
                    <a:pt x="333" y="306"/>
                    <a:pt x="354" y="282"/>
                  </a:cubicBezTo>
                  <a:cubicBezTo>
                    <a:pt x="364" y="271"/>
                    <a:pt x="384" y="251"/>
                    <a:pt x="384" y="251"/>
                  </a:cubicBezTo>
                  <a:cubicBezTo>
                    <a:pt x="388" y="243"/>
                    <a:pt x="391" y="234"/>
                    <a:pt x="396" y="226"/>
                  </a:cubicBezTo>
                  <a:cubicBezTo>
                    <a:pt x="399" y="221"/>
                    <a:pt x="407" y="220"/>
                    <a:pt x="409" y="214"/>
                  </a:cubicBezTo>
                  <a:cubicBezTo>
                    <a:pt x="437" y="132"/>
                    <a:pt x="396" y="199"/>
                    <a:pt x="427" y="153"/>
                  </a:cubicBezTo>
                  <a:cubicBezTo>
                    <a:pt x="418" y="95"/>
                    <a:pt x="386" y="62"/>
                    <a:pt x="329" y="43"/>
                  </a:cubicBezTo>
                  <a:cubicBezTo>
                    <a:pt x="308" y="20"/>
                    <a:pt x="323" y="32"/>
                    <a:pt x="280" y="18"/>
                  </a:cubicBezTo>
                  <a:cubicBezTo>
                    <a:pt x="274" y="16"/>
                    <a:pt x="262" y="12"/>
                    <a:pt x="262" y="12"/>
                  </a:cubicBezTo>
                  <a:cubicBezTo>
                    <a:pt x="213" y="15"/>
                    <a:pt x="157" y="0"/>
                    <a:pt x="121" y="36"/>
                  </a:cubicBezTo>
                  <a:close/>
                </a:path>
              </a:pathLst>
            </a:custGeom>
            <a:solidFill>
              <a:srgbClr val="FF0000">
                <a:alpha val="32941"/>
              </a:srgbClr>
            </a:solidFill>
            <a:ln w="9525">
              <a:solidFill>
                <a:schemeClr val="tx1"/>
              </a:solidFill>
              <a:round/>
              <a:headEnd/>
              <a:tailEnd/>
            </a:ln>
          </p:spPr>
          <p:txBody>
            <a:bodyPr/>
            <a:lstStyle/>
            <a:p>
              <a:endParaRPr lang="en-US"/>
            </a:p>
          </p:txBody>
        </p:sp>
        <p:sp>
          <p:nvSpPr>
            <p:cNvPr id="22536" name="Freeform 12"/>
            <p:cNvSpPr>
              <a:spLocks/>
            </p:cNvSpPr>
            <p:nvPr/>
          </p:nvSpPr>
          <p:spPr bwMode="auto">
            <a:xfrm>
              <a:off x="5619750" y="2752725"/>
              <a:ext cx="693738" cy="633413"/>
            </a:xfrm>
            <a:custGeom>
              <a:avLst/>
              <a:gdLst>
                <a:gd name="T0" fmla="*/ 2147483646 w 437"/>
                <a:gd name="T1" fmla="*/ 2147483646 h 399"/>
                <a:gd name="T2" fmla="*/ 2147483646 w 437"/>
                <a:gd name="T3" fmla="*/ 2147483646 h 399"/>
                <a:gd name="T4" fmla="*/ 2147483646 w 437"/>
                <a:gd name="T5" fmla="*/ 2147483646 h 399"/>
                <a:gd name="T6" fmla="*/ 2147483646 w 437"/>
                <a:gd name="T7" fmla="*/ 2147483646 h 399"/>
                <a:gd name="T8" fmla="*/ 2147483646 w 437"/>
                <a:gd name="T9" fmla="*/ 2147483646 h 399"/>
                <a:gd name="T10" fmla="*/ 2147483646 w 437"/>
                <a:gd name="T11" fmla="*/ 2147483646 h 399"/>
                <a:gd name="T12" fmla="*/ 2147483646 w 437"/>
                <a:gd name="T13" fmla="*/ 2147483646 h 399"/>
                <a:gd name="T14" fmla="*/ 2147483646 w 437"/>
                <a:gd name="T15" fmla="*/ 2147483646 h 399"/>
                <a:gd name="T16" fmla="*/ 2147483646 w 437"/>
                <a:gd name="T17" fmla="*/ 2147483646 h 399"/>
                <a:gd name="T18" fmla="*/ 2147483646 w 437"/>
                <a:gd name="T19" fmla="*/ 2147483646 h 399"/>
                <a:gd name="T20" fmla="*/ 2147483646 w 437"/>
                <a:gd name="T21" fmla="*/ 2147483646 h 399"/>
                <a:gd name="T22" fmla="*/ 2147483646 w 437"/>
                <a:gd name="T23" fmla="*/ 2147483646 h 399"/>
                <a:gd name="T24" fmla="*/ 2147483646 w 437"/>
                <a:gd name="T25" fmla="*/ 2147483646 h 399"/>
                <a:gd name="T26" fmla="*/ 2147483646 w 437"/>
                <a:gd name="T27" fmla="*/ 2147483646 h 399"/>
                <a:gd name="T28" fmla="*/ 2147483646 w 437"/>
                <a:gd name="T29" fmla="*/ 2147483646 h 399"/>
                <a:gd name="T30" fmla="*/ 2147483646 w 437"/>
                <a:gd name="T31" fmla="*/ 2147483646 h 399"/>
                <a:gd name="T32" fmla="*/ 2147483646 w 437"/>
                <a:gd name="T33" fmla="*/ 2147483646 h 399"/>
                <a:gd name="T34" fmla="*/ 2147483646 w 437"/>
                <a:gd name="T35" fmla="*/ 2147483646 h 399"/>
                <a:gd name="T36" fmla="*/ 2147483646 w 437"/>
                <a:gd name="T37" fmla="*/ 2147483646 h 39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37"/>
                <a:gd name="T58" fmla="*/ 0 h 399"/>
                <a:gd name="T59" fmla="*/ 437 w 437"/>
                <a:gd name="T60" fmla="*/ 399 h 39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37" h="399">
                  <a:moveTo>
                    <a:pt x="121" y="36"/>
                  </a:moveTo>
                  <a:cubicBezTo>
                    <a:pt x="119" y="52"/>
                    <a:pt x="106" y="141"/>
                    <a:pt x="96" y="153"/>
                  </a:cubicBezTo>
                  <a:cubicBezTo>
                    <a:pt x="85" y="168"/>
                    <a:pt x="60" y="162"/>
                    <a:pt x="41" y="165"/>
                  </a:cubicBezTo>
                  <a:cubicBezTo>
                    <a:pt x="35" y="171"/>
                    <a:pt x="30" y="178"/>
                    <a:pt x="23" y="184"/>
                  </a:cubicBezTo>
                  <a:cubicBezTo>
                    <a:pt x="17" y="189"/>
                    <a:pt x="5" y="189"/>
                    <a:pt x="4" y="196"/>
                  </a:cubicBezTo>
                  <a:cubicBezTo>
                    <a:pt x="0" y="233"/>
                    <a:pt x="7" y="269"/>
                    <a:pt x="10" y="306"/>
                  </a:cubicBezTo>
                  <a:cubicBezTo>
                    <a:pt x="18" y="399"/>
                    <a:pt x="89" y="381"/>
                    <a:pt x="170" y="386"/>
                  </a:cubicBezTo>
                  <a:cubicBezTo>
                    <a:pt x="194" y="384"/>
                    <a:pt x="220" y="387"/>
                    <a:pt x="243" y="380"/>
                  </a:cubicBezTo>
                  <a:cubicBezTo>
                    <a:pt x="250" y="378"/>
                    <a:pt x="250" y="366"/>
                    <a:pt x="256" y="361"/>
                  </a:cubicBezTo>
                  <a:cubicBezTo>
                    <a:pt x="271" y="349"/>
                    <a:pt x="307" y="332"/>
                    <a:pt x="329" y="324"/>
                  </a:cubicBezTo>
                  <a:cubicBezTo>
                    <a:pt x="337" y="300"/>
                    <a:pt x="333" y="306"/>
                    <a:pt x="354" y="282"/>
                  </a:cubicBezTo>
                  <a:cubicBezTo>
                    <a:pt x="364" y="271"/>
                    <a:pt x="384" y="251"/>
                    <a:pt x="384" y="251"/>
                  </a:cubicBezTo>
                  <a:cubicBezTo>
                    <a:pt x="388" y="243"/>
                    <a:pt x="391" y="234"/>
                    <a:pt x="396" y="226"/>
                  </a:cubicBezTo>
                  <a:cubicBezTo>
                    <a:pt x="399" y="221"/>
                    <a:pt x="407" y="220"/>
                    <a:pt x="409" y="214"/>
                  </a:cubicBezTo>
                  <a:cubicBezTo>
                    <a:pt x="437" y="132"/>
                    <a:pt x="396" y="199"/>
                    <a:pt x="427" y="153"/>
                  </a:cubicBezTo>
                  <a:cubicBezTo>
                    <a:pt x="418" y="95"/>
                    <a:pt x="386" y="62"/>
                    <a:pt x="329" y="43"/>
                  </a:cubicBezTo>
                  <a:cubicBezTo>
                    <a:pt x="308" y="20"/>
                    <a:pt x="323" y="32"/>
                    <a:pt x="280" y="18"/>
                  </a:cubicBezTo>
                  <a:cubicBezTo>
                    <a:pt x="274" y="16"/>
                    <a:pt x="262" y="12"/>
                    <a:pt x="262" y="12"/>
                  </a:cubicBezTo>
                  <a:cubicBezTo>
                    <a:pt x="213" y="15"/>
                    <a:pt x="157" y="0"/>
                    <a:pt x="121" y="36"/>
                  </a:cubicBezTo>
                  <a:close/>
                </a:path>
              </a:pathLst>
            </a:custGeom>
            <a:solidFill>
              <a:schemeClr val="accent2">
                <a:alpha val="32941"/>
              </a:schemeClr>
            </a:solidFill>
            <a:ln w="9525">
              <a:solidFill>
                <a:schemeClr val="tx1"/>
              </a:solidFill>
              <a:round/>
              <a:headEnd/>
              <a:tailEnd/>
            </a:ln>
          </p:spPr>
          <p:txBody>
            <a:bodyPr/>
            <a:lstStyle/>
            <a:p>
              <a:endParaRPr lang="en-US"/>
            </a:p>
          </p:txBody>
        </p:sp>
        <p:sp>
          <p:nvSpPr>
            <p:cNvPr id="22537" name="Line 13"/>
            <p:cNvSpPr>
              <a:spLocks noChangeShapeType="1"/>
            </p:cNvSpPr>
            <p:nvPr/>
          </p:nvSpPr>
          <p:spPr bwMode="auto">
            <a:xfrm>
              <a:off x="5680075" y="2852738"/>
              <a:ext cx="2841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38" name="Line 14"/>
            <p:cNvSpPr>
              <a:spLocks noChangeShapeType="1"/>
            </p:cNvSpPr>
            <p:nvPr/>
          </p:nvSpPr>
          <p:spPr bwMode="auto">
            <a:xfrm>
              <a:off x="5822950" y="3052763"/>
              <a:ext cx="2841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39" name="Line 15"/>
            <p:cNvSpPr>
              <a:spLocks noChangeShapeType="1"/>
            </p:cNvSpPr>
            <p:nvPr/>
          </p:nvSpPr>
          <p:spPr bwMode="auto">
            <a:xfrm>
              <a:off x="6003925" y="3243263"/>
              <a:ext cx="1190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Flowchart: Decision 12"/>
            <p:cNvSpPr/>
            <p:nvPr/>
          </p:nvSpPr>
          <p:spPr>
            <a:xfrm>
              <a:off x="5648565" y="2714869"/>
              <a:ext cx="228451" cy="241911"/>
            </a:xfrm>
            <a:prstGeom prst="flowChartDecision">
              <a:avLst/>
            </a:prstGeom>
            <a:solidFill>
              <a:srgbClr val="FFFFFF">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4" name="Flowchart: Decision 13"/>
            <p:cNvSpPr/>
            <p:nvPr/>
          </p:nvSpPr>
          <p:spPr>
            <a:xfrm rot="720000">
              <a:off x="5852693" y="2923442"/>
              <a:ext cx="228450" cy="241056"/>
            </a:xfrm>
            <a:prstGeom prst="flowChartDecision">
              <a:avLst/>
            </a:prstGeom>
            <a:solidFill>
              <a:srgbClr val="FFFFFF">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endParaRPr>
            </a:p>
          </p:txBody>
        </p:sp>
      </p:grpSp>
      <p:sp>
        <p:nvSpPr>
          <p:cNvPr id="15" name="Text Box 2"/>
          <p:cNvSpPr txBox="1">
            <a:spLocks noChangeArrowheads="1"/>
          </p:cNvSpPr>
          <p:nvPr/>
        </p:nvSpPr>
        <p:spPr bwMode="auto">
          <a:xfrm>
            <a:off x="6172200" y="4353580"/>
            <a:ext cx="2971800" cy="523220"/>
          </a:xfrm>
          <a:prstGeom prst="rect">
            <a:avLst/>
          </a:prstGeom>
          <a:noFill/>
          <a:ln>
            <a:noFill/>
          </a:ln>
          <a:effectLst/>
          <a:extLst/>
        </p:spPr>
        <p:txBody>
          <a:bodyPr wrap="squar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50000"/>
              </a:spcBef>
              <a:buFontTx/>
              <a:buNone/>
              <a:defRPr/>
            </a:pPr>
            <a:r>
              <a:rPr lang="en-US" altLang="en-US" sz="2800" b="1" i="0" dirty="0" smtClean="0">
                <a:cs typeface="Times New Roman" pitchFamily="18" charset="0"/>
              </a:rPr>
              <a:t>Problem Set 5, #7</a:t>
            </a:r>
          </a:p>
        </p:txBody>
      </p:sp>
      <p:sp>
        <p:nvSpPr>
          <p:cNvPr id="16" name="TextBox 15"/>
          <p:cNvSpPr txBox="1"/>
          <p:nvPr/>
        </p:nvSpPr>
        <p:spPr>
          <a:xfrm>
            <a:off x="61686" y="152400"/>
            <a:ext cx="8853714" cy="769441"/>
          </a:xfrm>
          <a:prstGeom prst="rect">
            <a:avLst/>
          </a:prstGeom>
          <a:noFill/>
        </p:spPr>
        <p:txBody>
          <a:bodyPr wrap="square" rtlCol="0">
            <a:spAutoFit/>
          </a:bodyPr>
          <a:lstStyle/>
          <a:p>
            <a:pPr algn="ctr"/>
            <a:r>
              <a:rPr lang="en-US" sz="4400" b="1" i="0" dirty="0" smtClean="0"/>
              <a:t>Why </a:t>
            </a:r>
            <a:r>
              <a:rPr lang="en-US" sz="4400" b="1" i="0" dirty="0" err="1" smtClean="0"/>
              <a:t>tRNA</a:t>
            </a:r>
            <a:r>
              <a:rPr lang="en-US" sz="4400" b="1" i="0" dirty="0" smtClean="0"/>
              <a:t>?</a:t>
            </a:r>
            <a:endParaRPr lang="en-US" sz="4400" i="0" dirty="0"/>
          </a:p>
        </p:txBody>
      </p:sp>
      <p:grpSp>
        <p:nvGrpSpPr>
          <p:cNvPr id="17" name="Group 38"/>
          <p:cNvGrpSpPr>
            <a:grpSpLocks/>
          </p:cNvGrpSpPr>
          <p:nvPr/>
        </p:nvGrpSpPr>
        <p:grpSpPr bwMode="auto">
          <a:xfrm rot="16200000">
            <a:off x="935351" y="5090905"/>
            <a:ext cx="907944" cy="187845"/>
            <a:chOff x="432" y="3252"/>
            <a:chExt cx="1878" cy="120"/>
          </a:xfrm>
        </p:grpSpPr>
        <p:grpSp>
          <p:nvGrpSpPr>
            <p:cNvPr id="18" name="Group 39"/>
            <p:cNvGrpSpPr>
              <a:grpSpLocks/>
            </p:cNvGrpSpPr>
            <p:nvPr/>
          </p:nvGrpSpPr>
          <p:grpSpPr bwMode="auto">
            <a:xfrm>
              <a:off x="432" y="3253"/>
              <a:ext cx="474" cy="118"/>
              <a:chOff x="432" y="3253"/>
              <a:chExt cx="474" cy="118"/>
            </a:xfrm>
          </p:grpSpPr>
          <p:sp>
            <p:nvSpPr>
              <p:cNvPr id="28" name="Freeform 40"/>
              <p:cNvSpPr>
                <a:spLocks/>
              </p:cNvSpPr>
              <p:nvPr/>
            </p:nvSpPr>
            <p:spPr bwMode="auto">
              <a:xfrm>
                <a:off x="432" y="3253"/>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29" name="Freeform 41"/>
              <p:cNvSpPr>
                <a:spLocks/>
              </p:cNvSpPr>
              <p:nvPr/>
            </p:nvSpPr>
            <p:spPr bwMode="auto">
              <a:xfrm flipV="1">
                <a:off x="666" y="3312"/>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grpSp>
        <p:grpSp>
          <p:nvGrpSpPr>
            <p:cNvPr id="19" name="Group 42"/>
            <p:cNvGrpSpPr>
              <a:grpSpLocks/>
            </p:cNvGrpSpPr>
            <p:nvPr/>
          </p:nvGrpSpPr>
          <p:grpSpPr bwMode="auto">
            <a:xfrm>
              <a:off x="900" y="3252"/>
              <a:ext cx="474" cy="118"/>
              <a:chOff x="432" y="3253"/>
              <a:chExt cx="474" cy="118"/>
            </a:xfrm>
          </p:grpSpPr>
          <p:sp>
            <p:nvSpPr>
              <p:cNvPr id="26" name="Freeform 43"/>
              <p:cNvSpPr>
                <a:spLocks/>
              </p:cNvSpPr>
              <p:nvPr/>
            </p:nvSpPr>
            <p:spPr bwMode="auto">
              <a:xfrm>
                <a:off x="432" y="3253"/>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27" name="Freeform 44"/>
              <p:cNvSpPr>
                <a:spLocks/>
              </p:cNvSpPr>
              <p:nvPr/>
            </p:nvSpPr>
            <p:spPr bwMode="auto">
              <a:xfrm flipV="1">
                <a:off x="666" y="3312"/>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grpSp>
        <p:grpSp>
          <p:nvGrpSpPr>
            <p:cNvPr id="20" name="Group 45"/>
            <p:cNvGrpSpPr>
              <a:grpSpLocks/>
            </p:cNvGrpSpPr>
            <p:nvPr/>
          </p:nvGrpSpPr>
          <p:grpSpPr bwMode="auto">
            <a:xfrm>
              <a:off x="1368" y="3254"/>
              <a:ext cx="474" cy="118"/>
              <a:chOff x="432" y="3253"/>
              <a:chExt cx="474" cy="118"/>
            </a:xfrm>
          </p:grpSpPr>
          <p:sp>
            <p:nvSpPr>
              <p:cNvPr id="24" name="Freeform 46"/>
              <p:cNvSpPr>
                <a:spLocks/>
              </p:cNvSpPr>
              <p:nvPr/>
            </p:nvSpPr>
            <p:spPr bwMode="auto">
              <a:xfrm>
                <a:off x="432" y="3253"/>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25" name="Freeform 47"/>
              <p:cNvSpPr>
                <a:spLocks/>
              </p:cNvSpPr>
              <p:nvPr/>
            </p:nvSpPr>
            <p:spPr bwMode="auto">
              <a:xfrm flipV="1">
                <a:off x="666" y="3312"/>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grpSp>
        <p:grpSp>
          <p:nvGrpSpPr>
            <p:cNvPr id="21" name="Group 48"/>
            <p:cNvGrpSpPr>
              <a:grpSpLocks/>
            </p:cNvGrpSpPr>
            <p:nvPr/>
          </p:nvGrpSpPr>
          <p:grpSpPr bwMode="auto">
            <a:xfrm>
              <a:off x="1836" y="3253"/>
              <a:ext cx="474" cy="118"/>
              <a:chOff x="432" y="3253"/>
              <a:chExt cx="474" cy="118"/>
            </a:xfrm>
          </p:grpSpPr>
          <p:sp>
            <p:nvSpPr>
              <p:cNvPr id="22" name="Freeform 49"/>
              <p:cNvSpPr>
                <a:spLocks/>
              </p:cNvSpPr>
              <p:nvPr/>
            </p:nvSpPr>
            <p:spPr bwMode="auto">
              <a:xfrm>
                <a:off x="432" y="3253"/>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23" name="Freeform 50"/>
              <p:cNvSpPr>
                <a:spLocks/>
              </p:cNvSpPr>
              <p:nvPr/>
            </p:nvSpPr>
            <p:spPr bwMode="auto">
              <a:xfrm flipV="1">
                <a:off x="666" y="3312"/>
                <a:ext cx="240" cy="59"/>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grpSp>
      </p:grpSp>
      <p:grpSp>
        <p:nvGrpSpPr>
          <p:cNvPr id="30" name="Group 29"/>
          <p:cNvGrpSpPr/>
          <p:nvPr/>
        </p:nvGrpSpPr>
        <p:grpSpPr>
          <a:xfrm>
            <a:off x="1371600" y="4997994"/>
            <a:ext cx="274320" cy="502920"/>
            <a:chOff x="3566886" y="5059680"/>
            <a:chExt cx="274320" cy="502920"/>
          </a:xfrm>
        </p:grpSpPr>
        <p:sp>
          <p:nvSpPr>
            <p:cNvPr id="31" name="Freeform 44"/>
            <p:cNvSpPr>
              <a:spLocks/>
            </p:cNvSpPr>
            <p:nvPr/>
          </p:nvSpPr>
          <p:spPr bwMode="auto">
            <a:xfrm rot="16200000" flipV="1">
              <a:off x="3691292" y="5458406"/>
              <a:ext cx="116031" cy="92357"/>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32" name="Freeform 46"/>
            <p:cNvSpPr>
              <a:spLocks/>
            </p:cNvSpPr>
            <p:nvPr/>
          </p:nvSpPr>
          <p:spPr bwMode="auto">
            <a:xfrm rot="16200000">
              <a:off x="3602066" y="5345276"/>
              <a:ext cx="116031" cy="92357"/>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33" name="Oval 32"/>
            <p:cNvSpPr/>
            <p:nvPr/>
          </p:nvSpPr>
          <p:spPr bwMode="auto">
            <a:xfrm>
              <a:off x="3566886" y="5059680"/>
              <a:ext cx="274320" cy="274320"/>
            </a:xfrm>
            <a:prstGeom prst="ellipse">
              <a:avLst/>
            </a:prstGeom>
            <a:solidFill>
              <a:srgbClr val="66FF33"/>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grpSp>
      <p:grpSp>
        <p:nvGrpSpPr>
          <p:cNvPr id="34" name="Group 33"/>
          <p:cNvGrpSpPr/>
          <p:nvPr/>
        </p:nvGrpSpPr>
        <p:grpSpPr>
          <a:xfrm>
            <a:off x="1386114" y="4572000"/>
            <a:ext cx="274320" cy="502920"/>
            <a:chOff x="3566886" y="5059680"/>
            <a:chExt cx="274320" cy="502920"/>
          </a:xfrm>
        </p:grpSpPr>
        <p:sp>
          <p:nvSpPr>
            <p:cNvPr id="35" name="Freeform 44"/>
            <p:cNvSpPr>
              <a:spLocks/>
            </p:cNvSpPr>
            <p:nvPr/>
          </p:nvSpPr>
          <p:spPr bwMode="auto">
            <a:xfrm rot="16200000" flipV="1">
              <a:off x="3691292" y="5458406"/>
              <a:ext cx="116031" cy="92357"/>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36" name="Freeform 46"/>
            <p:cNvSpPr>
              <a:spLocks/>
            </p:cNvSpPr>
            <p:nvPr/>
          </p:nvSpPr>
          <p:spPr bwMode="auto">
            <a:xfrm rot="16200000">
              <a:off x="3602066" y="5345276"/>
              <a:ext cx="116031" cy="92357"/>
            </a:xfrm>
            <a:custGeom>
              <a:avLst/>
              <a:gdLst>
                <a:gd name="T0" fmla="*/ 0 w 240"/>
                <a:gd name="T1" fmla="*/ 59 h 59"/>
                <a:gd name="T2" fmla="*/ 112 w 240"/>
                <a:gd name="T3" fmla="*/ 0 h 59"/>
                <a:gd name="T4" fmla="*/ 240 w 240"/>
                <a:gd name="T5" fmla="*/ 59 h 59"/>
                <a:gd name="T6" fmla="*/ 0 60000 65536"/>
                <a:gd name="T7" fmla="*/ 0 60000 65536"/>
                <a:gd name="T8" fmla="*/ 0 60000 65536"/>
              </a:gdLst>
              <a:ahLst/>
              <a:cxnLst>
                <a:cxn ang="T6">
                  <a:pos x="T0" y="T1"/>
                </a:cxn>
                <a:cxn ang="T7">
                  <a:pos x="T2" y="T3"/>
                </a:cxn>
                <a:cxn ang="T8">
                  <a:pos x="T4" y="T5"/>
                </a:cxn>
              </a:cxnLst>
              <a:rect l="0" t="0" r="r" b="b"/>
              <a:pathLst>
                <a:path w="240" h="59">
                  <a:moveTo>
                    <a:pt x="0" y="59"/>
                  </a:moveTo>
                  <a:cubicBezTo>
                    <a:pt x="19" y="49"/>
                    <a:pt x="72" y="0"/>
                    <a:pt x="112" y="0"/>
                  </a:cubicBezTo>
                  <a:cubicBezTo>
                    <a:pt x="152" y="0"/>
                    <a:pt x="213" y="47"/>
                    <a:pt x="240" y="59"/>
                  </a:cubicBezTo>
                </a:path>
              </a:pathLst>
            </a:custGeom>
            <a:noFill/>
            <a:ln w="38100" cmpd="sng">
              <a:solidFill>
                <a:srgbClr val="FF0000"/>
              </a:solidFill>
              <a:round/>
              <a:headEnd type="none" w="med" len="med"/>
              <a:tailEnd type="none" w="med" len="med"/>
            </a:ln>
            <a:effectLst/>
          </p:spPr>
          <p:txBody>
            <a:bodyPr/>
            <a:lstStyle/>
            <a:p>
              <a:endParaRPr lang="en-US"/>
            </a:p>
          </p:txBody>
        </p:sp>
        <p:sp>
          <p:nvSpPr>
            <p:cNvPr id="37" name="Oval 36"/>
            <p:cNvSpPr/>
            <p:nvPr/>
          </p:nvSpPr>
          <p:spPr bwMode="auto">
            <a:xfrm>
              <a:off x="3566886" y="5059680"/>
              <a:ext cx="274320" cy="274320"/>
            </a:xfrm>
            <a:prstGeom prst="ellipse">
              <a:avLst/>
            </a:prstGeom>
            <a:solidFill>
              <a:srgbClr val="00B0F0"/>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grpSp>
      <p:sp>
        <p:nvSpPr>
          <p:cNvPr id="38" name="Freeform 37"/>
          <p:cNvSpPr/>
          <p:nvPr/>
        </p:nvSpPr>
        <p:spPr>
          <a:xfrm flipH="1">
            <a:off x="1625605" y="4804216"/>
            <a:ext cx="75905" cy="319324"/>
          </a:xfrm>
          <a:custGeom>
            <a:avLst/>
            <a:gdLst>
              <a:gd name="connsiteX0" fmla="*/ 0 w 0"/>
              <a:gd name="connsiteY0" fmla="*/ 0 h 391886"/>
              <a:gd name="connsiteX1" fmla="*/ 0 w 0"/>
              <a:gd name="connsiteY1" fmla="*/ 391886 h 391886"/>
              <a:gd name="connsiteX0" fmla="*/ 11818 w 11818"/>
              <a:gd name="connsiteY0" fmla="*/ 0 h 6667"/>
              <a:gd name="connsiteX1" fmla="*/ 0 w 11818"/>
              <a:gd name="connsiteY1" fmla="*/ 6667 h 6667"/>
              <a:gd name="connsiteX0" fmla="*/ 0 w 769"/>
              <a:gd name="connsiteY0" fmla="*/ 0 h 12222"/>
              <a:gd name="connsiteX1" fmla="*/ 769 w 769"/>
              <a:gd name="connsiteY1" fmla="*/ 12222 h 12222"/>
              <a:gd name="connsiteX0" fmla="*/ 42312 w 52312"/>
              <a:gd name="connsiteY0" fmla="*/ 0 h 10000"/>
              <a:gd name="connsiteX1" fmla="*/ 52312 w 52312"/>
              <a:gd name="connsiteY1" fmla="*/ 10000 h 10000"/>
            </a:gdLst>
            <a:ahLst/>
            <a:cxnLst>
              <a:cxn ang="0">
                <a:pos x="connsiteX0" y="connsiteY0"/>
              </a:cxn>
              <a:cxn ang="0">
                <a:pos x="connsiteX1" y="connsiteY1"/>
              </a:cxn>
            </a:cxnLst>
            <a:rect l="l" t="t" r="r" b="b"/>
            <a:pathLst>
              <a:path w="52312" h="10000">
                <a:moveTo>
                  <a:pt x="42312" y="0"/>
                </a:moveTo>
                <a:cubicBezTo>
                  <a:pt x="45641" y="3333"/>
                  <a:pt x="-61049" y="4394"/>
                  <a:pt x="52312" y="10000"/>
                </a:cubicBezTo>
              </a:path>
            </a:pathLst>
          </a:custGeom>
          <a:ln w="28575">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2813229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 y="1719944"/>
            <a:ext cx="8412480" cy="5102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914" name="Text Box 2"/>
          <p:cNvSpPr txBox="1">
            <a:spLocks noChangeArrowheads="1"/>
          </p:cNvSpPr>
          <p:nvPr/>
        </p:nvSpPr>
        <p:spPr bwMode="auto">
          <a:xfrm>
            <a:off x="381000" y="76200"/>
            <a:ext cx="822960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65" charset="0"/>
                <a:ea typeface="ＭＳ Ｐゴシック" pitchFamily="-65" charset="-128"/>
              </a:defRPr>
            </a:lvl1pPr>
            <a:lvl2pPr marL="37931725" indent="-37474525" eaLnBrk="0" hangingPunct="0">
              <a:defRPr sz="2400">
                <a:solidFill>
                  <a:schemeClr val="tx1"/>
                </a:solidFill>
                <a:latin typeface="Times New Roman" pitchFamily="-65" charset="0"/>
                <a:ea typeface="ＭＳ Ｐゴシック" pitchFamily="-65" charset="-128"/>
              </a:defRPr>
            </a:lvl2pPr>
            <a:lvl3pPr eaLnBrk="0" hangingPunct="0">
              <a:defRPr sz="2400">
                <a:solidFill>
                  <a:schemeClr val="tx1"/>
                </a:solidFill>
                <a:latin typeface="Times New Roman" pitchFamily="-65" charset="0"/>
                <a:ea typeface="ＭＳ Ｐゴシック" pitchFamily="-65" charset="-128"/>
              </a:defRPr>
            </a:lvl3pPr>
            <a:lvl4pPr eaLnBrk="0" hangingPunct="0">
              <a:defRPr sz="2400">
                <a:solidFill>
                  <a:schemeClr val="tx1"/>
                </a:solidFill>
                <a:latin typeface="Times New Roman" pitchFamily="-65" charset="0"/>
                <a:ea typeface="ＭＳ Ｐゴシック" pitchFamily="-65" charset="-128"/>
              </a:defRPr>
            </a:lvl4pPr>
            <a:lvl5pPr eaLnBrk="0" hangingPunct="0">
              <a:defRPr sz="2400">
                <a:solidFill>
                  <a:schemeClr val="tx1"/>
                </a:solidFill>
                <a:latin typeface="Times New Roman" pitchFamily="-65" charset="0"/>
                <a:ea typeface="ＭＳ Ｐゴシック" pitchFamily="-65" charset="-128"/>
              </a:defRPr>
            </a:lvl5pPr>
            <a:lvl6pPr marL="457200" eaLnBrk="0" fontAlgn="base" hangingPunct="0">
              <a:spcBef>
                <a:spcPct val="0"/>
              </a:spcBef>
              <a:spcAft>
                <a:spcPct val="0"/>
              </a:spcAft>
              <a:defRPr sz="2400">
                <a:solidFill>
                  <a:schemeClr val="tx1"/>
                </a:solidFill>
                <a:latin typeface="Times New Roman" pitchFamily="-65" charset="0"/>
                <a:ea typeface="ＭＳ Ｐゴシック" pitchFamily="-65" charset="-128"/>
              </a:defRPr>
            </a:lvl6pPr>
            <a:lvl7pPr marL="914400" eaLnBrk="0" fontAlgn="base" hangingPunct="0">
              <a:spcBef>
                <a:spcPct val="0"/>
              </a:spcBef>
              <a:spcAft>
                <a:spcPct val="0"/>
              </a:spcAft>
              <a:defRPr sz="2400">
                <a:solidFill>
                  <a:schemeClr val="tx1"/>
                </a:solidFill>
                <a:latin typeface="Times New Roman" pitchFamily="-65" charset="0"/>
                <a:ea typeface="ＭＳ Ｐゴシック" pitchFamily="-65" charset="-128"/>
              </a:defRPr>
            </a:lvl7pPr>
            <a:lvl8pPr marL="1371600" eaLnBrk="0" fontAlgn="base" hangingPunct="0">
              <a:spcBef>
                <a:spcPct val="0"/>
              </a:spcBef>
              <a:spcAft>
                <a:spcPct val="0"/>
              </a:spcAft>
              <a:defRPr sz="2400">
                <a:solidFill>
                  <a:schemeClr val="tx1"/>
                </a:solidFill>
                <a:latin typeface="Times New Roman" pitchFamily="-65" charset="0"/>
                <a:ea typeface="ＭＳ Ｐゴシック" pitchFamily="-65" charset="-128"/>
              </a:defRPr>
            </a:lvl8pPr>
            <a:lvl9pPr marL="1828800" eaLnBrk="0" fontAlgn="base" hangingPunct="0">
              <a:spcBef>
                <a:spcPct val="0"/>
              </a:spcBef>
              <a:spcAft>
                <a:spcPct val="0"/>
              </a:spcAft>
              <a:defRPr sz="2400">
                <a:solidFill>
                  <a:schemeClr val="tx1"/>
                </a:solidFill>
                <a:latin typeface="Times New Roman" pitchFamily="-65" charset="0"/>
                <a:ea typeface="ＭＳ Ｐゴシック" pitchFamily="-65" charset="-128"/>
              </a:defRPr>
            </a:lvl9pPr>
          </a:lstStyle>
          <a:p>
            <a:pPr algn="ctr">
              <a:spcBef>
                <a:spcPct val="50000"/>
              </a:spcBef>
            </a:pPr>
            <a:r>
              <a:rPr lang="en-US" altLang="en-US" sz="3600" dirty="0">
                <a:latin typeface="Lucida Handwriting" pitchFamily="-65" charset="0"/>
              </a:rPr>
              <a:t>Welcome to</a:t>
            </a:r>
            <a:r>
              <a:rPr lang="en-US" altLang="en-US" dirty="0"/>
              <a:t/>
            </a:r>
            <a:br>
              <a:rPr lang="en-US" altLang="en-US" dirty="0"/>
            </a:br>
            <a:r>
              <a:rPr lang="en-US" altLang="en-US" sz="3600" b="1" i="0" dirty="0"/>
              <a:t>Molecular Biology Through Discovery</a:t>
            </a:r>
            <a:br>
              <a:rPr lang="en-US" altLang="en-US" sz="3600" b="1" i="0" dirty="0"/>
            </a:br>
            <a:r>
              <a:rPr lang="en-US" altLang="en-US" sz="2800" b="1" i="0" dirty="0" smtClean="0"/>
              <a:t>Tuesday</a:t>
            </a:r>
            <a:r>
              <a:rPr lang="en-US" altLang="en-US" sz="2800" b="1" i="0" dirty="0"/>
              <a:t>, </a:t>
            </a:r>
            <a:r>
              <a:rPr lang="en-US" altLang="en-US" sz="2800" b="1" i="0" dirty="0" smtClean="0"/>
              <a:t>14 March 2017</a:t>
            </a:r>
            <a:endParaRPr lang="en-US" altLang="en-US" sz="3200" b="1" i="0" dirty="0"/>
          </a:p>
        </p:txBody>
      </p:sp>
      <p:sp>
        <p:nvSpPr>
          <p:cNvPr id="11" name="Rectangle 10"/>
          <p:cNvSpPr/>
          <p:nvPr/>
        </p:nvSpPr>
        <p:spPr bwMode="auto">
          <a:xfrm>
            <a:off x="685800" y="3780972"/>
            <a:ext cx="3487056" cy="990600"/>
          </a:xfrm>
          <a:prstGeom prst="rect">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dirty="0" smtClean="0">
              <a:ln>
                <a:noFill/>
              </a:ln>
              <a:solidFill>
                <a:schemeClr val="tx1"/>
              </a:solidFill>
              <a:effectLst/>
              <a:latin typeface="Times New Roman" pitchFamily="18" charset="0"/>
            </a:endParaRPr>
          </a:p>
        </p:txBody>
      </p:sp>
      <p:pic>
        <p:nvPicPr>
          <p:cNvPr id="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6751" y="2690697"/>
            <a:ext cx="5922457" cy="2338387"/>
          </a:xfrm>
          <a:prstGeom prst="rect">
            <a:avLst/>
          </a:prstGeom>
          <a:ln w="57150">
            <a:solidFill>
              <a:srgbClr val="FF0000"/>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
        <p:nvSpPr>
          <p:cNvPr id="8" name="Right Arrow 7"/>
          <p:cNvSpPr/>
          <p:nvPr/>
        </p:nvSpPr>
        <p:spPr bwMode="auto">
          <a:xfrm>
            <a:off x="2298524" y="3882570"/>
            <a:ext cx="457200" cy="304800"/>
          </a:xfrm>
          <a:prstGeom prst="rightArrow">
            <a:avLst/>
          </a:prstGeom>
          <a:solidFill>
            <a:srgbClr val="FFFF00"/>
          </a:solid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09943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143000"/>
            <a:ext cx="8686800" cy="2474524"/>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
        <p:nvSpPr>
          <p:cNvPr id="3" name="TextBox 2"/>
          <p:cNvSpPr txBox="1"/>
          <p:nvPr/>
        </p:nvSpPr>
        <p:spPr>
          <a:xfrm>
            <a:off x="61686" y="152400"/>
            <a:ext cx="8853714" cy="769441"/>
          </a:xfrm>
          <a:prstGeom prst="rect">
            <a:avLst/>
          </a:prstGeom>
          <a:noFill/>
        </p:spPr>
        <p:txBody>
          <a:bodyPr wrap="square" rtlCol="0">
            <a:spAutoFit/>
          </a:bodyPr>
          <a:lstStyle/>
          <a:p>
            <a:pPr algn="ctr"/>
            <a:r>
              <a:rPr lang="en-US" sz="4400" b="1" i="0" dirty="0" smtClean="0"/>
              <a:t>Problem Set 5, #2</a:t>
            </a:r>
            <a:endParaRPr lang="en-US" sz="4400" b="1" i="0" dirty="0"/>
          </a:p>
        </p:txBody>
      </p:sp>
    </p:spTree>
    <p:extLst>
      <p:ext uri="{BB962C8B-B14F-4D97-AF65-F5344CB8AC3E}">
        <p14:creationId xmlns:p14="http://schemas.microsoft.com/office/powerpoint/2010/main" val="211464778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1686" y="152400"/>
            <a:ext cx="8853714" cy="769441"/>
          </a:xfrm>
          <a:prstGeom prst="rect">
            <a:avLst/>
          </a:prstGeom>
          <a:noFill/>
        </p:spPr>
        <p:txBody>
          <a:bodyPr wrap="square" rtlCol="0">
            <a:spAutoFit/>
          </a:bodyPr>
          <a:lstStyle/>
          <a:p>
            <a:pPr algn="ctr"/>
            <a:r>
              <a:rPr lang="en-US" sz="4400" b="1" i="0" dirty="0" smtClean="0"/>
              <a:t>Problem Set 5, #5</a:t>
            </a:r>
            <a:endParaRPr lang="en-US" sz="4400" b="1" i="0" dirty="0"/>
          </a:p>
        </p:txBody>
      </p:sp>
    </p:spTree>
    <p:extLst>
      <p:ext uri="{BB962C8B-B14F-4D97-AF65-F5344CB8AC3E}">
        <p14:creationId xmlns:p14="http://schemas.microsoft.com/office/powerpoint/2010/main" val="6361310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50" y="133350"/>
            <a:ext cx="6667500" cy="933450"/>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834" y="1295400"/>
            <a:ext cx="8143875" cy="2562225"/>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pic>
        <p:nvPicPr>
          <p:cNvPr id="4100"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t="4289"/>
          <a:stretch/>
        </p:blipFill>
        <p:spPr bwMode="auto">
          <a:xfrm>
            <a:off x="485548" y="4033611"/>
            <a:ext cx="8086725" cy="1376589"/>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091" y="5715000"/>
            <a:ext cx="8046720" cy="670560"/>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831534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792163" y="90488"/>
            <a:ext cx="7543800" cy="823912"/>
          </a:xfrm>
          <a:prstGeom prst="rect">
            <a:avLst/>
          </a:prstGeom>
          <a:noFill/>
          <a:ln>
            <a:noFill/>
          </a:ln>
          <a:effectLs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50000"/>
              </a:spcBef>
              <a:buFontTx/>
              <a:buNone/>
              <a:defRPr/>
            </a:pPr>
            <a:r>
              <a:rPr lang="en-US" altLang="en-US" sz="4800" b="1" i="0" dirty="0" smtClean="0">
                <a:cs typeface="Times New Roman" pitchFamily="18" charset="0"/>
              </a:rPr>
              <a:t>Types of Genetic Codes</a:t>
            </a:r>
          </a:p>
        </p:txBody>
      </p:sp>
      <p:sp>
        <p:nvSpPr>
          <p:cNvPr id="20483" name="TextBox 1"/>
          <p:cNvSpPr txBox="1">
            <a:spLocks noChangeArrowheads="1"/>
          </p:cNvSpPr>
          <p:nvPr/>
        </p:nvSpPr>
        <p:spPr bwMode="auto">
          <a:xfrm>
            <a:off x="1066800" y="1371600"/>
            <a:ext cx="7269163" cy="153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hangingPunct="0">
              <a:defRPr sz="2000">
                <a:solidFill>
                  <a:schemeClr val="tx1"/>
                </a:solidFill>
                <a:latin typeface="Times New Roman" pitchFamily="18" charset="0"/>
              </a:defRPr>
            </a:lvl6pPr>
            <a:lvl7pPr eaLnBrk="0" hangingPunct="0">
              <a:defRPr sz="2000">
                <a:solidFill>
                  <a:schemeClr val="tx1"/>
                </a:solidFill>
                <a:latin typeface="Times New Roman" pitchFamily="18" charset="0"/>
              </a:defRPr>
            </a:lvl7pPr>
            <a:lvl8pPr eaLnBrk="0" hangingPunct="0">
              <a:defRPr sz="2000">
                <a:solidFill>
                  <a:schemeClr val="tx1"/>
                </a:solidFill>
                <a:latin typeface="Times New Roman" pitchFamily="18" charset="0"/>
              </a:defRPr>
            </a:lvl8pPr>
            <a:lvl9pPr eaLnBrk="0" hangingPunct="0">
              <a:defRPr sz="2000">
                <a:solidFill>
                  <a:schemeClr val="tx1"/>
                </a:solidFill>
                <a:latin typeface="Times New Roman" pitchFamily="18" charset="0"/>
              </a:defRPr>
            </a:lvl9pPr>
          </a:lstStyle>
          <a:p>
            <a:pPr marL="342900" indent="-342900" eaLnBrk="1" hangingPunct="1">
              <a:spcBef>
                <a:spcPts val="600"/>
              </a:spcBef>
              <a:buFontTx/>
              <a:buChar char="•"/>
            </a:pPr>
            <a:r>
              <a:rPr lang="en-US" altLang="en-US" sz="2800" i="0" dirty="0">
                <a:cs typeface="Times New Roman" pitchFamily="18" charset="0"/>
              </a:rPr>
              <a:t>Length </a:t>
            </a:r>
            <a:r>
              <a:rPr lang="en-US" altLang="en-US" sz="2800" b="0" i="0" dirty="0">
                <a:cs typeface="Times New Roman" pitchFamily="18" charset="0"/>
              </a:rPr>
              <a:t>– Duplet, Triplet, Variable,..</a:t>
            </a:r>
          </a:p>
          <a:p>
            <a:pPr marL="342900" indent="-342900" eaLnBrk="1" hangingPunct="1">
              <a:spcBef>
                <a:spcPts val="600"/>
              </a:spcBef>
              <a:buFontTx/>
              <a:buChar char="•"/>
            </a:pPr>
            <a:r>
              <a:rPr lang="en-US" altLang="en-US" sz="2800" i="0" dirty="0">
                <a:cs typeface="Times New Roman" pitchFamily="18" charset="0"/>
              </a:rPr>
              <a:t>Degeneracy </a:t>
            </a:r>
            <a:r>
              <a:rPr lang="en-US" altLang="en-US" sz="2800" b="0" i="0" dirty="0">
                <a:cs typeface="Times New Roman" pitchFamily="18" charset="0"/>
              </a:rPr>
              <a:t>– Degenerate, non-degenerate</a:t>
            </a:r>
          </a:p>
          <a:p>
            <a:pPr marL="342900" indent="-342900" eaLnBrk="1" hangingPunct="1">
              <a:spcBef>
                <a:spcPts val="600"/>
              </a:spcBef>
              <a:buFontTx/>
              <a:buChar char="•"/>
            </a:pPr>
            <a:r>
              <a:rPr lang="en-US" altLang="en-US" sz="2800" i="0" dirty="0">
                <a:cs typeface="Times New Roman" pitchFamily="18" charset="0"/>
              </a:rPr>
              <a:t>Overlap </a:t>
            </a:r>
            <a:r>
              <a:rPr lang="en-US" altLang="en-US" sz="2800" b="0" i="0" dirty="0">
                <a:cs typeface="Times New Roman" pitchFamily="18" charset="0"/>
              </a:rPr>
              <a:t>– (partially-, non-) overlapping</a:t>
            </a:r>
          </a:p>
        </p:txBody>
      </p:sp>
      <p:pic>
        <p:nvPicPr>
          <p:cNvPr id="20484" name="Picture 3"/>
          <p:cNvPicPr>
            <a:picLocks noChangeAspect="1" noChangeArrowheads="1"/>
          </p:cNvPicPr>
          <p:nvPr/>
        </p:nvPicPr>
        <p:blipFill>
          <a:blip r:embed="rId2">
            <a:extLst>
              <a:ext uri="{28A0092B-C50C-407E-A947-70E740481C1C}">
                <a14:useLocalDpi xmlns:a14="http://schemas.microsoft.com/office/drawing/2010/main" val="0"/>
              </a:ext>
            </a:extLst>
          </a:blip>
          <a:srcRect b="4504"/>
          <a:stretch>
            <a:fillRect/>
          </a:stretch>
        </p:blipFill>
        <p:spPr bwMode="auto">
          <a:xfrm>
            <a:off x="614363" y="3200400"/>
            <a:ext cx="7615237" cy="27209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1066800" y="3214914"/>
            <a:ext cx="6629400" cy="1143000"/>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06286238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1686" y="152400"/>
            <a:ext cx="8853714" cy="769441"/>
          </a:xfrm>
          <a:prstGeom prst="rect">
            <a:avLst/>
          </a:prstGeom>
          <a:noFill/>
        </p:spPr>
        <p:txBody>
          <a:bodyPr wrap="square" rtlCol="0">
            <a:spAutoFit/>
          </a:bodyPr>
          <a:lstStyle/>
          <a:p>
            <a:pPr algn="ctr"/>
            <a:r>
              <a:rPr lang="en-US" sz="4400" b="1" i="0" dirty="0" smtClean="0"/>
              <a:t>Problem Set 5, #5</a:t>
            </a:r>
            <a:endParaRPr lang="en-US" sz="4400" b="1" i="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810000"/>
            <a:ext cx="8686800" cy="29067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0" y="914400"/>
            <a:ext cx="5638800" cy="2736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901700"/>
            <a:ext cx="1944688"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a:spLocks noChangeArrowheads="1"/>
          </p:cNvSpPr>
          <p:nvPr/>
        </p:nvSpPr>
        <p:spPr bwMode="auto">
          <a:xfrm>
            <a:off x="6934200" y="3416300"/>
            <a:ext cx="19446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itchFamily="18" charset="0"/>
              </a:defRPr>
            </a:lvl1pPr>
            <a:lvl2pPr marL="742950" indent="-285750">
              <a:defRPr sz="2400" b="1">
                <a:solidFill>
                  <a:schemeClr val="tx1"/>
                </a:solidFill>
                <a:latin typeface="Times New Roman" pitchFamily="18" charset="0"/>
              </a:defRPr>
            </a:lvl2pPr>
            <a:lvl3pPr marL="1143000" indent="-228600">
              <a:defRPr sz="2400" b="1">
                <a:solidFill>
                  <a:schemeClr val="tx1"/>
                </a:solidFill>
                <a:latin typeface="Times New Roman" pitchFamily="18" charset="0"/>
              </a:defRPr>
            </a:lvl3pPr>
            <a:lvl4pPr marL="1600200" indent="-228600">
              <a:defRPr sz="2400" b="1">
                <a:solidFill>
                  <a:schemeClr val="tx1"/>
                </a:solidFill>
                <a:latin typeface="Times New Roman" pitchFamily="18" charset="0"/>
              </a:defRPr>
            </a:lvl4pPr>
            <a:lvl5pPr marL="2057400" indent="-22860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algn="ctr"/>
            <a:r>
              <a:rPr lang="en-US" sz="1600" b="0">
                <a:latin typeface="Arial" charset="0"/>
                <a:cs typeface="Arial" charset="0"/>
              </a:rPr>
              <a:t>Sydney Brenner</a:t>
            </a:r>
          </a:p>
        </p:txBody>
      </p:sp>
    </p:spTree>
    <p:extLst>
      <p:ext uri="{BB962C8B-B14F-4D97-AF65-F5344CB8AC3E}">
        <p14:creationId xmlns:p14="http://schemas.microsoft.com/office/powerpoint/2010/main" val="108254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Oval 98"/>
          <p:cNvSpPr/>
          <p:nvPr/>
        </p:nvSpPr>
        <p:spPr bwMode="auto">
          <a:xfrm>
            <a:off x="228600" y="3994332"/>
            <a:ext cx="548640" cy="548640"/>
          </a:xfrm>
          <a:prstGeom prst="ellipse">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100" name="Oval 99"/>
          <p:cNvSpPr/>
          <p:nvPr/>
        </p:nvSpPr>
        <p:spPr bwMode="auto">
          <a:xfrm>
            <a:off x="229326" y="5368836"/>
            <a:ext cx="548640" cy="548640"/>
          </a:xfrm>
          <a:prstGeom prst="ellipse">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101" name="Oval 100"/>
          <p:cNvSpPr/>
          <p:nvPr/>
        </p:nvSpPr>
        <p:spPr bwMode="auto">
          <a:xfrm>
            <a:off x="8122194" y="2631438"/>
            <a:ext cx="548640" cy="548640"/>
          </a:xfrm>
          <a:prstGeom prst="ellipse">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102" name="Oval 101"/>
          <p:cNvSpPr/>
          <p:nvPr/>
        </p:nvSpPr>
        <p:spPr bwMode="auto">
          <a:xfrm>
            <a:off x="8122920" y="4005942"/>
            <a:ext cx="548640" cy="548640"/>
          </a:xfrm>
          <a:prstGeom prst="ellipse">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103" name="Oval 102"/>
          <p:cNvSpPr/>
          <p:nvPr/>
        </p:nvSpPr>
        <p:spPr bwMode="auto">
          <a:xfrm>
            <a:off x="8123646" y="5380446"/>
            <a:ext cx="548640" cy="548640"/>
          </a:xfrm>
          <a:prstGeom prst="ellipse">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4" name="Oval 3"/>
          <p:cNvSpPr/>
          <p:nvPr/>
        </p:nvSpPr>
        <p:spPr bwMode="auto">
          <a:xfrm>
            <a:off x="227874" y="2634342"/>
            <a:ext cx="548640" cy="548640"/>
          </a:xfrm>
          <a:prstGeom prst="ellipse">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3" name="TextBox 2"/>
          <p:cNvSpPr txBox="1"/>
          <p:nvPr/>
        </p:nvSpPr>
        <p:spPr>
          <a:xfrm>
            <a:off x="990600" y="1138535"/>
            <a:ext cx="1143000" cy="369332"/>
          </a:xfrm>
          <a:prstGeom prst="rect">
            <a:avLst/>
          </a:prstGeom>
          <a:solidFill>
            <a:srgbClr val="FFDD99"/>
          </a:solidFill>
          <a:ln w="38100">
            <a:solidFill>
              <a:schemeClr val="tx1"/>
            </a:solidFill>
          </a:ln>
        </p:spPr>
        <p:txBody>
          <a:bodyPr wrap="square" rtlCol="0">
            <a:spAutoFit/>
          </a:bodyPr>
          <a:lstStyle/>
          <a:p>
            <a:pPr algn="ctr"/>
            <a:r>
              <a:rPr lang="en-US" dirty="0" smtClean="0"/>
              <a:t>Me</a:t>
            </a:r>
            <a:endParaRPr lang="en-US" dirty="0"/>
          </a:p>
        </p:txBody>
      </p:sp>
      <p:sp>
        <p:nvSpPr>
          <p:cNvPr id="2" name="Rectangle 1"/>
          <p:cNvSpPr/>
          <p:nvPr/>
        </p:nvSpPr>
        <p:spPr bwMode="auto">
          <a:xfrm>
            <a:off x="990600" y="1981200"/>
            <a:ext cx="3048000" cy="457200"/>
          </a:xfrm>
          <a:prstGeom prst="rect">
            <a:avLst/>
          </a:prstGeom>
          <a:blipFill>
            <a:blip r:embed="rId2"/>
            <a:tile tx="0" ty="0" sx="100000" sy="100000" flip="none" algn="tl"/>
          </a:blip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9" name="Rectangle 8"/>
          <p:cNvSpPr/>
          <p:nvPr/>
        </p:nvSpPr>
        <p:spPr bwMode="auto">
          <a:xfrm>
            <a:off x="990600" y="2667000"/>
            <a:ext cx="3048000" cy="457200"/>
          </a:xfrm>
          <a:prstGeom prst="rect">
            <a:avLst/>
          </a:prstGeom>
          <a:blipFill>
            <a:blip r:embed="rId2"/>
            <a:tile tx="0" ty="0" sx="100000" sy="100000" flip="none" algn="tl"/>
          </a:blip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10" name="Rectangle 9"/>
          <p:cNvSpPr/>
          <p:nvPr/>
        </p:nvSpPr>
        <p:spPr bwMode="auto">
          <a:xfrm>
            <a:off x="990600" y="3352800"/>
            <a:ext cx="3048000" cy="457200"/>
          </a:xfrm>
          <a:prstGeom prst="rect">
            <a:avLst/>
          </a:prstGeom>
          <a:blipFill>
            <a:blip r:embed="rId2"/>
            <a:tile tx="0" ty="0" sx="100000" sy="100000" flip="none" algn="tl"/>
          </a:blip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11" name="Rectangle 10"/>
          <p:cNvSpPr/>
          <p:nvPr/>
        </p:nvSpPr>
        <p:spPr bwMode="auto">
          <a:xfrm>
            <a:off x="990600" y="4038600"/>
            <a:ext cx="3048000" cy="457200"/>
          </a:xfrm>
          <a:prstGeom prst="rect">
            <a:avLst/>
          </a:prstGeom>
          <a:blipFill>
            <a:blip r:embed="rId2"/>
            <a:tile tx="0" ty="0" sx="100000" sy="100000" flip="none" algn="tl"/>
          </a:blip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12" name="Rectangle 11"/>
          <p:cNvSpPr/>
          <p:nvPr/>
        </p:nvSpPr>
        <p:spPr bwMode="auto">
          <a:xfrm>
            <a:off x="990600" y="4724400"/>
            <a:ext cx="3048000" cy="457200"/>
          </a:xfrm>
          <a:prstGeom prst="rect">
            <a:avLst/>
          </a:prstGeom>
          <a:blipFill>
            <a:blip r:embed="rId2"/>
            <a:tile tx="0" ty="0" sx="100000" sy="100000" flip="none" algn="tl"/>
          </a:blip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13" name="Rectangle 12"/>
          <p:cNvSpPr/>
          <p:nvPr/>
        </p:nvSpPr>
        <p:spPr bwMode="auto">
          <a:xfrm>
            <a:off x="990600" y="5410200"/>
            <a:ext cx="3048000" cy="457200"/>
          </a:xfrm>
          <a:prstGeom prst="rect">
            <a:avLst/>
          </a:prstGeom>
          <a:blipFill>
            <a:blip r:embed="rId2"/>
            <a:tile tx="0" ty="0" sx="100000" sy="100000" flip="none" algn="tl"/>
          </a:blip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15" name="Rectangle 14"/>
          <p:cNvSpPr/>
          <p:nvPr/>
        </p:nvSpPr>
        <p:spPr bwMode="auto">
          <a:xfrm>
            <a:off x="4953000" y="1995948"/>
            <a:ext cx="3048000" cy="457200"/>
          </a:xfrm>
          <a:prstGeom prst="rect">
            <a:avLst/>
          </a:prstGeom>
          <a:blipFill>
            <a:blip r:embed="rId2"/>
            <a:tile tx="0" ty="0" sx="100000" sy="100000" flip="none" algn="tl"/>
          </a:blip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16" name="Rectangle 15"/>
          <p:cNvSpPr/>
          <p:nvPr/>
        </p:nvSpPr>
        <p:spPr bwMode="auto">
          <a:xfrm>
            <a:off x="4953000" y="2681748"/>
            <a:ext cx="3048000" cy="457200"/>
          </a:xfrm>
          <a:prstGeom prst="rect">
            <a:avLst/>
          </a:prstGeom>
          <a:blipFill>
            <a:blip r:embed="rId2"/>
            <a:tile tx="0" ty="0" sx="100000" sy="100000" flip="none" algn="tl"/>
          </a:blip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17" name="Rectangle 16"/>
          <p:cNvSpPr/>
          <p:nvPr/>
        </p:nvSpPr>
        <p:spPr bwMode="auto">
          <a:xfrm>
            <a:off x="4953000" y="3367548"/>
            <a:ext cx="3048000" cy="457200"/>
          </a:xfrm>
          <a:prstGeom prst="rect">
            <a:avLst/>
          </a:prstGeom>
          <a:blipFill>
            <a:blip r:embed="rId2"/>
            <a:tile tx="0" ty="0" sx="100000" sy="100000" flip="none" algn="tl"/>
          </a:blip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18" name="Rectangle 17"/>
          <p:cNvSpPr/>
          <p:nvPr/>
        </p:nvSpPr>
        <p:spPr bwMode="auto">
          <a:xfrm>
            <a:off x="4953000" y="4053348"/>
            <a:ext cx="3048000" cy="457200"/>
          </a:xfrm>
          <a:prstGeom prst="rect">
            <a:avLst/>
          </a:prstGeom>
          <a:blipFill>
            <a:blip r:embed="rId2"/>
            <a:tile tx="0" ty="0" sx="100000" sy="100000" flip="none" algn="tl"/>
          </a:blip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19" name="Rectangle 18"/>
          <p:cNvSpPr/>
          <p:nvPr/>
        </p:nvSpPr>
        <p:spPr bwMode="auto">
          <a:xfrm>
            <a:off x="4953000" y="4739148"/>
            <a:ext cx="3048000" cy="457200"/>
          </a:xfrm>
          <a:prstGeom prst="rect">
            <a:avLst/>
          </a:prstGeom>
          <a:blipFill>
            <a:blip r:embed="rId2"/>
            <a:tile tx="0" ty="0" sx="100000" sy="100000" flip="none" algn="tl"/>
          </a:blip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20" name="Rectangle 19"/>
          <p:cNvSpPr/>
          <p:nvPr/>
        </p:nvSpPr>
        <p:spPr bwMode="auto">
          <a:xfrm>
            <a:off x="4953000" y="5424948"/>
            <a:ext cx="3048000" cy="457200"/>
          </a:xfrm>
          <a:prstGeom prst="rect">
            <a:avLst/>
          </a:prstGeom>
          <a:blipFill>
            <a:blip r:embed="rId2"/>
            <a:tile tx="0" ty="0" sx="100000" sy="100000" flip="none" algn="tl"/>
          </a:blip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21" name="Rectangle 20"/>
          <p:cNvSpPr/>
          <p:nvPr/>
        </p:nvSpPr>
        <p:spPr bwMode="auto">
          <a:xfrm>
            <a:off x="4953000" y="6110748"/>
            <a:ext cx="3048000" cy="457200"/>
          </a:xfrm>
          <a:prstGeom prst="rect">
            <a:avLst/>
          </a:prstGeom>
          <a:blipFill>
            <a:blip r:embed="rId2"/>
            <a:tile tx="0" ty="0" sx="100000" sy="100000" flip="none" algn="tl"/>
          </a:blip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22" name="TextBox 21"/>
          <p:cNvSpPr txBox="1"/>
          <p:nvPr/>
        </p:nvSpPr>
        <p:spPr>
          <a:xfrm>
            <a:off x="228600" y="1981200"/>
            <a:ext cx="609600" cy="461665"/>
          </a:xfrm>
          <a:prstGeom prst="rect">
            <a:avLst/>
          </a:prstGeom>
          <a:noFill/>
        </p:spPr>
        <p:txBody>
          <a:bodyPr wrap="square" rtlCol="0">
            <a:spAutoFit/>
          </a:bodyPr>
          <a:lstStyle/>
          <a:p>
            <a:r>
              <a:rPr lang="en-US" sz="2400" i="0" dirty="0" smtClean="0"/>
              <a:t>1N</a:t>
            </a:r>
            <a:endParaRPr lang="en-US" sz="2400" i="0" dirty="0"/>
          </a:p>
        </p:txBody>
      </p:sp>
      <p:sp>
        <p:nvSpPr>
          <p:cNvPr id="23" name="TextBox 22"/>
          <p:cNvSpPr txBox="1"/>
          <p:nvPr/>
        </p:nvSpPr>
        <p:spPr>
          <a:xfrm>
            <a:off x="228600" y="2667000"/>
            <a:ext cx="609600" cy="461665"/>
          </a:xfrm>
          <a:prstGeom prst="rect">
            <a:avLst/>
          </a:prstGeom>
          <a:noFill/>
        </p:spPr>
        <p:txBody>
          <a:bodyPr wrap="square" rtlCol="0">
            <a:spAutoFit/>
          </a:bodyPr>
          <a:lstStyle/>
          <a:p>
            <a:r>
              <a:rPr lang="en-US" sz="2400" i="0" dirty="0" smtClean="0"/>
              <a:t>2N</a:t>
            </a:r>
            <a:endParaRPr lang="en-US" sz="2400" i="0" dirty="0"/>
          </a:p>
        </p:txBody>
      </p:sp>
      <p:sp>
        <p:nvSpPr>
          <p:cNvPr id="24" name="TextBox 23"/>
          <p:cNvSpPr txBox="1"/>
          <p:nvPr/>
        </p:nvSpPr>
        <p:spPr>
          <a:xfrm>
            <a:off x="228600" y="3352800"/>
            <a:ext cx="609600" cy="461665"/>
          </a:xfrm>
          <a:prstGeom prst="rect">
            <a:avLst/>
          </a:prstGeom>
          <a:noFill/>
        </p:spPr>
        <p:txBody>
          <a:bodyPr wrap="square" rtlCol="0">
            <a:spAutoFit/>
          </a:bodyPr>
          <a:lstStyle/>
          <a:p>
            <a:r>
              <a:rPr lang="en-US" sz="2400" i="0" dirty="0" smtClean="0"/>
              <a:t>3N</a:t>
            </a:r>
            <a:endParaRPr lang="en-US" sz="2400" i="0" dirty="0"/>
          </a:p>
        </p:txBody>
      </p:sp>
      <p:sp>
        <p:nvSpPr>
          <p:cNvPr id="25" name="TextBox 24"/>
          <p:cNvSpPr txBox="1"/>
          <p:nvPr/>
        </p:nvSpPr>
        <p:spPr>
          <a:xfrm>
            <a:off x="228600" y="4038600"/>
            <a:ext cx="609600" cy="461665"/>
          </a:xfrm>
          <a:prstGeom prst="rect">
            <a:avLst/>
          </a:prstGeom>
          <a:noFill/>
        </p:spPr>
        <p:txBody>
          <a:bodyPr wrap="square" rtlCol="0">
            <a:spAutoFit/>
          </a:bodyPr>
          <a:lstStyle/>
          <a:p>
            <a:r>
              <a:rPr lang="en-US" sz="2400" i="0" dirty="0" smtClean="0"/>
              <a:t>4N</a:t>
            </a:r>
            <a:endParaRPr lang="en-US" sz="2400" i="0" dirty="0"/>
          </a:p>
        </p:txBody>
      </p:sp>
      <p:sp>
        <p:nvSpPr>
          <p:cNvPr id="26" name="TextBox 25"/>
          <p:cNvSpPr txBox="1"/>
          <p:nvPr/>
        </p:nvSpPr>
        <p:spPr>
          <a:xfrm>
            <a:off x="228600" y="4724400"/>
            <a:ext cx="609600" cy="461665"/>
          </a:xfrm>
          <a:prstGeom prst="rect">
            <a:avLst/>
          </a:prstGeom>
          <a:noFill/>
        </p:spPr>
        <p:txBody>
          <a:bodyPr wrap="square" rtlCol="0">
            <a:spAutoFit/>
          </a:bodyPr>
          <a:lstStyle/>
          <a:p>
            <a:r>
              <a:rPr lang="en-US" sz="2400" i="0" dirty="0" smtClean="0"/>
              <a:t>5N</a:t>
            </a:r>
            <a:endParaRPr lang="en-US" sz="2400" i="0" dirty="0"/>
          </a:p>
        </p:txBody>
      </p:sp>
      <p:sp>
        <p:nvSpPr>
          <p:cNvPr id="27" name="TextBox 26"/>
          <p:cNvSpPr txBox="1"/>
          <p:nvPr/>
        </p:nvSpPr>
        <p:spPr>
          <a:xfrm>
            <a:off x="228600" y="5410200"/>
            <a:ext cx="609600" cy="461665"/>
          </a:xfrm>
          <a:prstGeom prst="rect">
            <a:avLst/>
          </a:prstGeom>
          <a:noFill/>
        </p:spPr>
        <p:txBody>
          <a:bodyPr wrap="square" rtlCol="0">
            <a:spAutoFit/>
          </a:bodyPr>
          <a:lstStyle/>
          <a:p>
            <a:r>
              <a:rPr lang="en-US" sz="2400" i="0" dirty="0" smtClean="0"/>
              <a:t>6N</a:t>
            </a:r>
            <a:endParaRPr lang="en-US" sz="2400" i="0" dirty="0"/>
          </a:p>
        </p:txBody>
      </p:sp>
      <p:sp>
        <p:nvSpPr>
          <p:cNvPr id="29" name="TextBox 28"/>
          <p:cNvSpPr txBox="1"/>
          <p:nvPr/>
        </p:nvSpPr>
        <p:spPr>
          <a:xfrm>
            <a:off x="8153400" y="1981200"/>
            <a:ext cx="609600" cy="461665"/>
          </a:xfrm>
          <a:prstGeom prst="rect">
            <a:avLst/>
          </a:prstGeom>
          <a:noFill/>
        </p:spPr>
        <p:txBody>
          <a:bodyPr wrap="square" rtlCol="0">
            <a:spAutoFit/>
          </a:bodyPr>
          <a:lstStyle/>
          <a:p>
            <a:r>
              <a:rPr lang="en-US" sz="2400" i="0" dirty="0" smtClean="0"/>
              <a:t>1S</a:t>
            </a:r>
            <a:endParaRPr lang="en-US" sz="2400" i="0" dirty="0"/>
          </a:p>
        </p:txBody>
      </p:sp>
      <p:sp>
        <p:nvSpPr>
          <p:cNvPr id="30" name="TextBox 29"/>
          <p:cNvSpPr txBox="1"/>
          <p:nvPr/>
        </p:nvSpPr>
        <p:spPr>
          <a:xfrm>
            <a:off x="8153400" y="2667000"/>
            <a:ext cx="609600" cy="461665"/>
          </a:xfrm>
          <a:prstGeom prst="rect">
            <a:avLst/>
          </a:prstGeom>
          <a:noFill/>
        </p:spPr>
        <p:txBody>
          <a:bodyPr wrap="square" rtlCol="0">
            <a:spAutoFit/>
          </a:bodyPr>
          <a:lstStyle/>
          <a:p>
            <a:r>
              <a:rPr lang="en-US" sz="2400" i="0" dirty="0" smtClean="0"/>
              <a:t>2S</a:t>
            </a:r>
            <a:endParaRPr lang="en-US" sz="2400" i="0" dirty="0"/>
          </a:p>
        </p:txBody>
      </p:sp>
      <p:sp>
        <p:nvSpPr>
          <p:cNvPr id="31" name="TextBox 30"/>
          <p:cNvSpPr txBox="1"/>
          <p:nvPr/>
        </p:nvSpPr>
        <p:spPr>
          <a:xfrm>
            <a:off x="8153400" y="3352800"/>
            <a:ext cx="609600" cy="461665"/>
          </a:xfrm>
          <a:prstGeom prst="rect">
            <a:avLst/>
          </a:prstGeom>
          <a:noFill/>
        </p:spPr>
        <p:txBody>
          <a:bodyPr wrap="square" rtlCol="0">
            <a:spAutoFit/>
          </a:bodyPr>
          <a:lstStyle/>
          <a:p>
            <a:r>
              <a:rPr lang="en-US" sz="2400" i="0" dirty="0" smtClean="0"/>
              <a:t>3S</a:t>
            </a:r>
            <a:endParaRPr lang="en-US" sz="2400" i="0" dirty="0"/>
          </a:p>
        </p:txBody>
      </p:sp>
      <p:sp>
        <p:nvSpPr>
          <p:cNvPr id="32" name="TextBox 31"/>
          <p:cNvSpPr txBox="1"/>
          <p:nvPr/>
        </p:nvSpPr>
        <p:spPr>
          <a:xfrm>
            <a:off x="8153400" y="4038600"/>
            <a:ext cx="609600" cy="461665"/>
          </a:xfrm>
          <a:prstGeom prst="rect">
            <a:avLst/>
          </a:prstGeom>
          <a:noFill/>
        </p:spPr>
        <p:txBody>
          <a:bodyPr wrap="square" rtlCol="0">
            <a:spAutoFit/>
          </a:bodyPr>
          <a:lstStyle/>
          <a:p>
            <a:r>
              <a:rPr lang="en-US" sz="2400" i="0" dirty="0" smtClean="0"/>
              <a:t>4S</a:t>
            </a:r>
            <a:endParaRPr lang="en-US" sz="2400" i="0" dirty="0"/>
          </a:p>
        </p:txBody>
      </p:sp>
      <p:sp>
        <p:nvSpPr>
          <p:cNvPr id="33" name="TextBox 32"/>
          <p:cNvSpPr txBox="1"/>
          <p:nvPr/>
        </p:nvSpPr>
        <p:spPr>
          <a:xfrm>
            <a:off x="8153400" y="4724400"/>
            <a:ext cx="609600" cy="461665"/>
          </a:xfrm>
          <a:prstGeom prst="rect">
            <a:avLst/>
          </a:prstGeom>
          <a:noFill/>
        </p:spPr>
        <p:txBody>
          <a:bodyPr wrap="square" rtlCol="0">
            <a:spAutoFit/>
          </a:bodyPr>
          <a:lstStyle/>
          <a:p>
            <a:r>
              <a:rPr lang="en-US" sz="2400" i="0" dirty="0" smtClean="0"/>
              <a:t>5S</a:t>
            </a:r>
            <a:endParaRPr lang="en-US" sz="2400" i="0" dirty="0"/>
          </a:p>
        </p:txBody>
      </p:sp>
      <p:sp>
        <p:nvSpPr>
          <p:cNvPr id="34" name="TextBox 33"/>
          <p:cNvSpPr txBox="1"/>
          <p:nvPr/>
        </p:nvSpPr>
        <p:spPr>
          <a:xfrm>
            <a:off x="8153400" y="5410200"/>
            <a:ext cx="609600" cy="461665"/>
          </a:xfrm>
          <a:prstGeom prst="rect">
            <a:avLst/>
          </a:prstGeom>
          <a:noFill/>
        </p:spPr>
        <p:txBody>
          <a:bodyPr wrap="square" rtlCol="0">
            <a:spAutoFit/>
          </a:bodyPr>
          <a:lstStyle/>
          <a:p>
            <a:r>
              <a:rPr lang="en-US" sz="2400" i="0" dirty="0" smtClean="0"/>
              <a:t>6S</a:t>
            </a:r>
            <a:endParaRPr lang="en-US" sz="2400" i="0" dirty="0"/>
          </a:p>
        </p:txBody>
      </p:sp>
      <p:sp>
        <p:nvSpPr>
          <p:cNvPr id="35" name="TextBox 34"/>
          <p:cNvSpPr txBox="1"/>
          <p:nvPr/>
        </p:nvSpPr>
        <p:spPr>
          <a:xfrm>
            <a:off x="8153400" y="6096000"/>
            <a:ext cx="609600" cy="461665"/>
          </a:xfrm>
          <a:prstGeom prst="rect">
            <a:avLst/>
          </a:prstGeom>
          <a:noFill/>
        </p:spPr>
        <p:txBody>
          <a:bodyPr wrap="square" rtlCol="0">
            <a:spAutoFit/>
          </a:bodyPr>
          <a:lstStyle/>
          <a:p>
            <a:r>
              <a:rPr lang="en-US" sz="2400" i="0" dirty="0" smtClean="0"/>
              <a:t>7S</a:t>
            </a:r>
            <a:endParaRPr lang="en-US" sz="2400" i="0" dirty="0"/>
          </a:p>
        </p:txBody>
      </p:sp>
      <p:grpSp>
        <p:nvGrpSpPr>
          <p:cNvPr id="43" name="Group 42"/>
          <p:cNvGrpSpPr/>
          <p:nvPr/>
        </p:nvGrpSpPr>
        <p:grpSpPr>
          <a:xfrm>
            <a:off x="1295400" y="2376948"/>
            <a:ext cx="2344992" cy="186816"/>
            <a:chOff x="1295400" y="2376948"/>
            <a:chExt cx="2344992" cy="186816"/>
          </a:xfrm>
        </p:grpSpPr>
        <p:sp>
          <p:nvSpPr>
            <p:cNvPr id="37" name="Oval 36"/>
            <p:cNvSpPr>
              <a:spLocks noChangeAspect="1"/>
            </p:cNvSpPr>
            <p:nvPr/>
          </p:nvSpPr>
          <p:spPr bwMode="auto">
            <a:xfrm>
              <a:off x="1295400" y="2380884"/>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38" name="Oval 37"/>
            <p:cNvSpPr>
              <a:spLocks noChangeAspect="1"/>
            </p:cNvSpPr>
            <p:nvPr/>
          </p:nvSpPr>
          <p:spPr bwMode="auto">
            <a:xfrm>
              <a:off x="2026920" y="2379408"/>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41" name="Oval 40"/>
            <p:cNvSpPr>
              <a:spLocks noChangeAspect="1"/>
            </p:cNvSpPr>
            <p:nvPr/>
          </p:nvSpPr>
          <p:spPr bwMode="auto">
            <a:xfrm>
              <a:off x="2725992" y="2378424"/>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42" name="Oval 41"/>
            <p:cNvSpPr>
              <a:spLocks noChangeAspect="1"/>
            </p:cNvSpPr>
            <p:nvPr/>
          </p:nvSpPr>
          <p:spPr bwMode="auto">
            <a:xfrm>
              <a:off x="3457512" y="2376948"/>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grpSp>
      <p:grpSp>
        <p:nvGrpSpPr>
          <p:cNvPr id="44" name="Group 43"/>
          <p:cNvGrpSpPr/>
          <p:nvPr/>
        </p:nvGrpSpPr>
        <p:grpSpPr>
          <a:xfrm>
            <a:off x="1295400" y="3062748"/>
            <a:ext cx="2344992" cy="186816"/>
            <a:chOff x="1295400" y="2376948"/>
            <a:chExt cx="2344992" cy="186816"/>
          </a:xfrm>
        </p:grpSpPr>
        <p:sp>
          <p:nvSpPr>
            <p:cNvPr id="45" name="Oval 44"/>
            <p:cNvSpPr>
              <a:spLocks noChangeAspect="1"/>
            </p:cNvSpPr>
            <p:nvPr/>
          </p:nvSpPr>
          <p:spPr bwMode="auto">
            <a:xfrm>
              <a:off x="1295400" y="2380884"/>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46" name="Oval 45"/>
            <p:cNvSpPr>
              <a:spLocks noChangeAspect="1"/>
            </p:cNvSpPr>
            <p:nvPr/>
          </p:nvSpPr>
          <p:spPr bwMode="auto">
            <a:xfrm>
              <a:off x="2026920" y="2379408"/>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47" name="Oval 46"/>
            <p:cNvSpPr>
              <a:spLocks noChangeAspect="1"/>
            </p:cNvSpPr>
            <p:nvPr/>
          </p:nvSpPr>
          <p:spPr bwMode="auto">
            <a:xfrm>
              <a:off x="2725992" y="2378424"/>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48" name="Oval 47"/>
            <p:cNvSpPr>
              <a:spLocks noChangeAspect="1"/>
            </p:cNvSpPr>
            <p:nvPr/>
          </p:nvSpPr>
          <p:spPr bwMode="auto">
            <a:xfrm>
              <a:off x="3457512" y="2376948"/>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grpSp>
      <p:grpSp>
        <p:nvGrpSpPr>
          <p:cNvPr id="49" name="Group 48"/>
          <p:cNvGrpSpPr/>
          <p:nvPr/>
        </p:nvGrpSpPr>
        <p:grpSpPr>
          <a:xfrm>
            <a:off x="1295400" y="3748548"/>
            <a:ext cx="2344992" cy="186816"/>
            <a:chOff x="1295400" y="2376948"/>
            <a:chExt cx="2344992" cy="186816"/>
          </a:xfrm>
        </p:grpSpPr>
        <p:sp>
          <p:nvSpPr>
            <p:cNvPr id="50" name="Oval 49"/>
            <p:cNvSpPr>
              <a:spLocks noChangeAspect="1"/>
            </p:cNvSpPr>
            <p:nvPr/>
          </p:nvSpPr>
          <p:spPr bwMode="auto">
            <a:xfrm>
              <a:off x="1295400" y="2380884"/>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51" name="Oval 50"/>
            <p:cNvSpPr>
              <a:spLocks noChangeAspect="1"/>
            </p:cNvSpPr>
            <p:nvPr/>
          </p:nvSpPr>
          <p:spPr bwMode="auto">
            <a:xfrm>
              <a:off x="2026920" y="2379408"/>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52" name="Oval 51"/>
            <p:cNvSpPr>
              <a:spLocks noChangeAspect="1"/>
            </p:cNvSpPr>
            <p:nvPr/>
          </p:nvSpPr>
          <p:spPr bwMode="auto">
            <a:xfrm>
              <a:off x="2725992" y="2378424"/>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53" name="Oval 52"/>
            <p:cNvSpPr>
              <a:spLocks noChangeAspect="1"/>
            </p:cNvSpPr>
            <p:nvPr/>
          </p:nvSpPr>
          <p:spPr bwMode="auto">
            <a:xfrm>
              <a:off x="3457512" y="2376948"/>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grpSp>
      <p:grpSp>
        <p:nvGrpSpPr>
          <p:cNvPr id="54" name="Group 53"/>
          <p:cNvGrpSpPr/>
          <p:nvPr/>
        </p:nvGrpSpPr>
        <p:grpSpPr>
          <a:xfrm>
            <a:off x="1295400" y="4434348"/>
            <a:ext cx="2344992" cy="186816"/>
            <a:chOff x="1295400" y="2376948"/>
            <a:chExt cx="2344992" cy="186816"/>
          </a:xfrm>
        </p:grpSpPr>
        <p:sp>
          <p:nvSpPr>
            <p:cNvPr id="55" name="Oval 54"/>
            <p:cNvSpPr>
              <a:spLocks noChangeAspect="1"/>
            </p:cNvSpPr>
            <p:nvPr/>
          </p:nvSpPr>
          <p:spPr bwMode="auto">
            <a:xfrm>
              <a:off x="1295400" y="2380884"/>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56" name="Oval 55"/>
            <p:cNvSpPr>
              <a:spLocks noChangeAspect="1"/>
            </p:cNvSpPr>
            <p:nvPr/>
          </p:nvSpPr>
          <p:spPr bwMode="auto">
            <a:xfrm>
              <a:off x="2026920" y="2379408"/>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57" name="Oval 56"/>
            <p:cNvSpPr>
              <a:spLocks noChangeAspect="1"/>
            </p:cNvSpPr>
            <p:nvPr/>
          </p:nvSpPr>
          <p:spPr bwMode="auto">
            <a:xfrm>
              <a:off x="2725992" y="2378424"/>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58" name="Oval 57"/>
            <p:cNvSpPr>
              <a:spLocks noChangeAspect="1"/>
            </p:cNvSpPr>
            <p:nvPr/>
          </p:nvSpPr>
          <p:spPr bwMode="auto">
            <a:xfrm>
              <a:off x="3457512" y="2376948"/>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grpSp>
      <p:grpSp>
        <p:nvGrpSpPr>
          <p:cNvPr id="59" name="Group 58"/>
          <p:cNvGrpSpPr/>
          <p:nvPr/>
        </p:nvGrpSpPr>
        <p:grpSpPr>
          <a:xfrm>
            <a:off x="1295400" y="5120148"/>
            <a:ext cx="2344992" cy="186816"/>
            <a:chOff x="1295400" y="2376948"/>
            <a:chExt cx="2344992" cy="186816"/>
          </a:xfrm>
        </p:grpSpPr>
        <p:sp>
          <p:nvSpPr>
            <p:cNvPr id="60" name="Oval 59"/>
            <p:cNvSpPr>
              <a:spLocks noChangeAspect="1"/>
            </p:cNvSpPr>
            <p:nvPr/>
          </p:nvSpPr>
          <p:spPr bwMode="auto">
            <a:xfrm>
              <a:off x="1295400" y="2380884"/>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61" name="Oval 60"/>
            <p:cNvSpPr>
              <a:spLocks noChangeAspect="1"/>
            </p:cNvSpPr>
            <p:nvPr/>
          </p:nvSpPr>
          <p:spPr bwMode="auto">
            <a:xfrm>
              <a:off x="2026920" y="2379408"/>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62" name="Oval 61"/>
            <p:cNvSpPr>
              <a:spLocks noChangeAspect="1"/>
            </p:cNvSpPr>
            <p:nvPr/>
          </p:nvSpPr>
          <p:spPr bwMode="auto">
            <a:xfrm>
              <a:off x="2725992" y="2378424"/>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63" name="Oval 62"/>
            <p:cNvSpPr>
              <a:spLocks noChangeAspect="1"/>
            </p:cNvSpPr>
            <p:nvPr/>
          </p:nvSpPr>
          <p:spPr bwMode="auto">
            <a:xfrm>
              <a:off x="3457512" y="2376948"/>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grpSp>
      <p:grpSp>
        <p:nvGrpSpPr>
          <p:cNvPr id="64" name="Group 63"/>
          <p:cNvGrpSpPr/>
          <p:nvPr/>
        </p:nvGrpSpPr>
        <p:grpSpPr>
          <a:xfrm>
            <a:off x="1295400" y="5805948"/>
            <a:ext cx="2344992" cy="186816"/>
            <a:chOff x="1295400" y="2376948"/>
            <a:chExt cx="2344992" cy="186816"/>
          </a:xfrm>
        </p:grpSpPr>
        <p:sp>
          <p:nvSpPr>
            <p:cNvPr id="65" name="Oval 64"/>
            <p:cNvSpPr>
              <a:spLocks noChangeAspect="1"/>
            </p:cNvSpPr>
            <p:nvPr/>
          </p:nvSpPr>
          <p:spPr bwMode="auto">
            <a:xfrm>
              <a:off x="1295400" y="2380884"/>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66" name="Oval 65"/>
            <p:cNvSpPr>
              <a:spLocks noChangeAspect="1"/>
            </p:cNvSpPr>
            <p:nvPr/>
          </p:nvSpPr>
          <p:spPr bwMode="auto">
            <a:xfrm>
              <a:off x="2026920" y="2379408"/>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67" name="Oval 66"/>
            <p:cNvSpPr>
              <a:spLocks noChangeAspect="1"/>
            </p:cNvSpPr>
            <p:nvPr/>
          </p:nvSpPr>
          <p:spPr bwMode="auto">
            <a:xfrm>
              <a:off x="2725992" y="2378424"/>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68" name="Oval 67"/>
            <p:cNvSpPr>
              <a:spLocks noChangeAspect="1"/>
            </p:cNvSpPr>
            <p:nvPr/>
          </p:nvSpPr>
          <p:spPr bwMode="auto">
            <a:xfrm>
              <a:off x="3457512" y="2376948"/>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grpSp>
      <p:grpSp>
        <p:nvGrpSpPr>
          <p:cNvPr id="69" name="Group 68"/>
          <p:cNvGrpSpPr/>
          <p:nvPr/>
        </p:nvGrpSpPr>
        <p:grpSpPr>
          <a:xfrm>
            <a:off x="5321712" y="2376948"/>
            <a:ext cx="2344992" cy="186816"/>
            <a:chOff x="1295400" y="2376948"/>
            <a:chExt cx="2344992" cy="186816"/>
          </a:xfrm>
        </p:grpSpPr>
        <p:sp>
          <p:nvSpPr>
            <p:cNvPr id="70" name="Oval 69"/>
            <p:cNvSpPr>
              <a:spLocks noChangeAspect="1"/>
            </p:cNvSpPr>
            <p:nvPr/>
          </p:nvSpPr>
          <p:spPr bwMode="auto">
            <a:xfrm>
              <a:off x="1295400" y="2380884"/>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71" name="Oval 70"/>
            <p:cNvSpPr>
              <a:spLocks noChangeAspect="1"/>
            </p:cNvSpPr>
            <p:nvPr/>
          </p:nvSpPr>
          <p:spPr bwMode="auto">
            <a:xfrm>
              <a:off x="2026920" y="2379408"/>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72" name="Oval 71"/>
            <p:cNvSpPr>
              <a:spLocks noChangeAspect="1"/>
            </p:cNvSpPr>
            <p:nvPr/>
          </p:nvSpPr>
          <p:spPr bwMode="auto">
            <a:xfrm>
              <a:off x="2725992" y="2378424"/>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73" name="Oval 72"/>
            <p:cNvSpPr>
              <a:spLocks noChangeAspect="1"/>
            </p:cNvSpPr>
            <p:nvPr/>
          </p:nvSpPr>
          <p:spPr bwMode="auto">
            <a:xfrm>
              <a:off x="3457512" y="2376948"/>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grpSp>
      <p:grpSp>
        <p:nvGrpSpPr>
          <p:cNvPr id="74" name="Group 73"/>
          <p:cNvGrpSpPr/>
          <p:nvPr/>
        </p:nvGrpSpPr>
        <p:grpSpPr>
          <a:xfrm>
            <a:off x="5321712" y="3062748"/>
            <a:ext cx="2344992" cy="186816"/>
            <a:chOff x="1295400" y="2376948"/>
            <a:chExt cx="2344992" cy="186816"/>
          </a:xfrm>
        </p:grpSpPr>
        <p:sp>
          <p:nvSpPr>
            <p:cNvPr id="75" name="Oval 74"/>
            <p:cNvSpPr>
              <a:spLocks noChangeAspect="1"/>
            </p:cNvSpPr>
            <p:nvPr/>
          </p:nvSpPr>
          <p:spPr bwMode="auto">
            <a:xfrm>
              <a:off x="1295400" y="2380884"/>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76" name="Oval 75"/>
            <p:cNvSpPr>
              <a:spLocks noChangeAspect="1"/>
            </p:cNvSpPr>
            <p:nvPr/>
          </p:nvSpPr>
          <p:spPr bwMode="auto">
            <a:xfrm>
              <a:off x="2026920" y="2379408"/>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77" name="Oval 76"/>
            <p:cNvSpPr>
              <a:spLocks noChangeAspect="1"/>
            </p:cNvSpPr>
            <p:nvPr/>
          </p:nvSpPr>
          <p:spPr bwMode="auto">
            <a:xfrm>
              <a:off x="2725992" y="2378424"/>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78" name="Oval 77"/>
            <p:cNvSpPr>
              <a:spLocks noChangeAspect="1"/>
            </p:cNvSpPr>
            <p:nvPr/>
          </p:nvSpPr>
          <p:spPr bwMode="auto">
            <a:xfrm>
              <a:off x="3457512" y="2376948"/>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grpSp>
      <p:grpSp>
        <p:nvGrpSpPr>
          <p:cNvPr id="79" name="Group 78"/>
          <p:cNvGrpSpPr/>
          <p:nvPr/>
        </p:nvGrpSpPr>
        <p:grpSpPr>
          <a:xfrm>
            <a:off x="5321712" y="3748548"/>
            <a:ext cx="2344992" cy="186816"/>
            <a:chOff x="1295400" y="2376948"/>
            <a:chExt cx="2344992" cy="186816"/>
          </a:xfrm>
        </p:grpSpPr>
        <p:sp>
          <p:nvSpPr>
            <p:cNvPr id="80" name="Oval 79"/>
            <p:cNvSpPr>
              <a:spLocks noChangeAspect="1"/>
            </p:cNvSpPr>
            <p:nvPr/>
          </p:nvSpPr>
          <p:spPr bwMode="auto">
            <a:xfrm>
              <a:off x="1295400" y="2380884"/>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81" name="Oval 80"/>
            <p:cNvSpPr>
              <a:spLocks noChangeAspect="1"/>
            </p:cNvSpPr>
            <p:nvPr/>
          </p:nvSpPr>
          <p:spPr bwMode="auto">
            <a:xfrm>
              <a:off x="2026920" y="2379408"/>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82" name="Oval 81"/>
            <p:cNvSpPr>
              <a:spLocks noChangeAspect="1"/>
            </p:cNvSpPr>
            <p:nvPr/>
          </p:nvSpPr>
          <p:spPr bwMode="auto">
            <a:xfrm>
              <a:off x="2725992" y="2378424"/>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83" name="Oval 82"/>
            <p:cNvSpPr>
              <a:spLocks noChangeAspect="1"/>
            </p:cNvSpPr>
            <p:nvPr/>
          </p:nvSpPr>
          <p:spPr bwMode="auto">
            <a:xfrm>
              <a:off x="3457512" y="2376948"/>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grpSp>
      <p:grpSp>
        <p:nvGrpSpPr>
          <p:cNvPr id="84" name="Group 83"/>
          <p:cNvGrpSpPr/>
          <p:nvPr/>
        </p:nvGrpSpPr>
        <p:grpSpPr>
          <a:xfrm>
            <a:off x="5321712" y="4434348"/>
            <a:ext cx="2344992" cy="186816"/>
            <a:chOff x="1295400" y="2376948"/>
            <a:chExt cx="2344992" cy="186816"/>
          </a:xfrm>
        </p:grpSpPr>
        <p:sp>
          <p:nvSpPr>
            <p:cNvPr id="85" name="Oval 84"/>
            <p:cNvSpPr>
              <a:spLocks noChangeAspect="1"/>
            </p:cNvSpPr>
            <p:nvPr/>
          </p:nvSpPr>
          <p:spPr bwMode="auto">
            <a:xfrm>
              <a:off x="1295400" y="2380884"/>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86" name="Oval 85"/>
            <p:cNvSpPr>
              <a:spLocks noChangeAspect="1"/>
            </p:cNvSpPr>
            <p:nvPr/>
          </p:nvSpPr>
          <p:spPr bwMode="auto">
            <a:xfrm>
              <a:off x="2026920" y="2379408"/>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87" name="Oval 86"/>
            <p:cNvSpPr>
              <a:spLocks noChangeAspect="1"/>
            </p:cNvSpPr>
            <p:nvPr/>
          </p:nvSpPr>
          <p:spPr bwMode="auto">
            <a:xfrm>
              <a:off x="2725992" y="2378424"/>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88" name="Oval 87"/>
            <p:cNvSpPr>
              <a:spLocks noChangeAspect="1"/>
            </p:cNvSpPr>
            <p:nvPr/>
          </p:nvSpPr>
          <p:spPr bwMode="auto">
            <a:xfrm>
              <a:off x="3457512" y="2376948"/>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grpSp>
      <p:grpSp>
        <p:nvGrpSpPr>
          <p:cNvPr id="89" name="Group 88"/>
          <p:cNvGrpSpPr/>
          <p:nvPr/>
        </p:nvGrpSpPr>
        <p:grpSpPr>
          <a:xfrm>
            <a:off x="5321712" y="5120148"/>
            <a:ext cx="2344992" cy="186816"/>
            <a:chOff x="1295400" y="2376948"/>
            <a:chExt cx="2344992" cy="186816"/>
          </a:xfrm>
        </p:grpSpPr>
        <p:sp>
          <p:nvSpPr>
            <p:cNvPr id="90" name="Oval 89"/>
            <p:cNvSpPr>
              <a:spLocks noChangeAspect="1"/>
            </p:cNvSpPr>
            <p:nvPr/>
          </p:nvSpPr>
          <p:spPr bwMode="auto">
            <a:xfrm>
              <a:off x="1295400" y="2380884"/>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91" name="Oval 90"/>
            <p:cNvSpPr>
              <a:spLocks noChangeAspect="1"/>
            </p:cNvSpPr>
            <p:nvPr/>
          </p:nvSpPr>
          <p:spPr bwMode="auto">
            <a:xfrm>
              <a:off x="2026920" y="2379408"/>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92" name="Oval 91"/>
            <p:cNvSpPr>
              <a:spLocks noChangeAspect="1"/>
            </p:cNvSpPr>
            <p:nvPr/>
          </p:nvSpPr>
          <p:spPr bwMode="auto">
            <a:xfrm>
              <a:off x="2725992" y="2378424"/>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93" name="Oval 92"/>
            <p:cNvSpPr>
              <a:spLocks noChangeAspect="1"/>
            </p:cNvSpPr>
            <p:nvPr/>
          </p:nvSpPr>
          <p:spPr bwMode="auto">
            <a:xfrm>
              <a:off x="3457512" y="2376948"/>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grpSp>
      <p:grpSp>
        <p:nvGrpSpPr>
          <p:cNvPr id="94" name="Group 93"/>
          <p:cNvGrpSpPr/>
          <p:nvPr/>
        </p:nvGrpSpPr>
        <p:grpSpPr>
          <a:xfrm>
            <a:off x="5321712" y="5805948"/>
            <a:ext cx="2344992" cy="186816"/>
            <a:chOff x="1295400" y="2376948"/>
            <a:chExt cx="2344992" cy="186816"/>
          </a:xfrm>
        </p:grpSpPr>
        <p:sp>
          <p:nvSpPr>
            <p:cNvPr id="95" name="Oval 94"/>
            <p:cNvSpPr>
              <a:spLocks noChangeAspect="1"/>
            </p:cNvSpPr>
            <p:nvPr/>
          </p:nvSpPr>
          <p:spPr bwMode="auto">
            <a:xfrm>
              <a:off x="1295400" y="2380884"/>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96" name="Oval 95"/>
            <p:cNvSpPr>
              <a:spLocks noChangeAspect="1"/>
            </p:cNvSpPr>
            <p:nvPr/>
          </p:nvSpPr>
          <p:spPr bwMode="auto">
            <a:xfrm>
              <a:off x="2026920" y="2379408"/>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97" name="Oval 96"/>
            <p:cNvSpPr>
              <a:spLocks noChangeAspect="1"/>
            </p:cNvSpPr>
            <p:nvPr/>
          </p:nvSpPr>
          <p:spPr bwMode="auto">
            <a:xfrm>
              <a:off x="2725992" y="2378424"/>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98" name="Oval 97"/>
            <p:cNvSpPr>
              <a:spLocks noChangeAspect="1"/>
            </p:cNvSpPr>
            <p:nvPr/>
          </p:nvSpPr>
          <p:spPr bwMode="auto">
            <a:xfrm>
              <a:off x="3457512" y="2376948"/>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grpSp>
      <p:sp>
        <p:nvSpPr>
          <p:cNvPr id="104" name="Text Box 2"/>
          <p:cNvSpPr txBox="1">
            <a:spLocks noChangeArrowheads="1"/>
          </p:cNvSpPr>
          <p:nvPr/>
        </p:nvSpPr>
        <p:spPr bwMode="auto">
          <a:xfrm>
            <a:off x="792163" y="0"/>
            <a:ext cx="7543800" cy="830997"/>
          </a:xfrm>
          <a:prstGeom prst="rect">
            <a:avLst/>
          </a:prstGeom>
          <a:noFill/>
          <a:ln w="9525">
            <a:noFill/>
            <a:miter lim="800000"/>
            <a:headEnd/>
            <a:tailEnd/>
          </a:ln>
          <a:effectLst/>
        </p:spPr>
        <p:txBody>
          <a:bodyPr>
            <a:spAutoFit/>
          </a:bodyPr>
          <a:lstStyle/>
          <a:p>
            <a:pPr algn="ctr">
              <a:spcBef>
                <a:spcPct val="50000"/>
              </a:spcBef>
            </a:pPr>
            <a:r>
              <a:rPr lang="en-US" sz="4800" b="1" i="0" dirty="0" smtClean="0"/>
              <a:t>Problem Set 5, #2,#5</a:t>
            </a:r>
            <a:endParaRPr lang="en-US" sz="4800" b="1" i="0" dirty="0"/>
          </a:p>
        </p:txBody>
      </p:sp>
    </p:spTree>
    <p:extLst>
      <p:ext uri="{BB962C8B-B14F-4D97-AF65-F5344CB8AC3E}">
        <p14:creationId xmlns:p14="http://schemas.microsoft.com/office/powerpoint/2010/main" val="34047318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Oval 123"/>
          <p:cNvSpPr/>
          <p:nvPr/>
        </p:nvSpPr>
        <p:spPr bwMode="auto">
          <a:xfrm>
            <a:off x="228600" y="3994332"/>
            <a:ext cx="548640" cy="548640"/>
          </a:xfrm>
          <a:prstGeom prst="ellipse">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125" name="Oval 124"/>
          <p:cNvSpPr/>
          <p:nvPr/>
        </p:nvSpPr>
        <p:spPr bwMode="auto">
          <a:xfrm>
            <a:off x="229326" y="5368836"/>
            <a:ext cx="548640" cy="548640"/>
          </a:xfrm>
          <a:prstGeom prst="ellipse">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126" name="Oval 125"/>
          <p:cNvSpPr/>
          <p:nvPr/>
        </p:nvSpPr>
        <p:spPr bwMode="auto">
          <a:xfrm>
            <a:off x="8122194" y="2631438"/>
            <a:ext cx="548640" cy="548640"/>
          </a:xfrm>
          <a:prstGeom prst="ellipse">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127" name="Oval 126"/>
          <p:cNvSpPr/>
          <p:nvPr/>
        </p:nvSpPr>
        <p:spPr bwMode="auto">
          <a:xfrm>
            <a:off x="8122920" y="4005942"/>
            <a:ext cx="548640" cy="548640"/>
          </a:xfrm>
          <a:prstGeom prst="ellipse">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128" name="Oval 127"/>
          <p:cNvSpPr/>
          <p:nvPr/>
        </p:nvSpPr>
        <p:spPr bwMode="auto">
          <a:xfrm>
            <a:off x="8123646" y="5380446"/>
            <a:ext cx="548640" cy="548640"/>
          </a:xfrm>
          <a:prstGeom prst="ellipse">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129" name="Oval 128"/>
          <p:cNvSpPr/>
          <p:nvPr/>
        </p:nvSpPr>
        <p:spPr bwMode="auto">
          <a:xfrm>
            <a:off x="227874" y="2634342"/>
            <a:ext cx="548640" cy="548640"/>
          </a:xfrm>
          <a:prstGeom prst="ellipse">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3" name="TextBox 2"/>
          <p:cNvSpPr txBox="1"/>
          <p:nvPr/>
        </p:nvSpPr>
        <p:spPr>
          <a:xfrm>
            <a:off x="990600" y="1138535"/>
            <a:ext cx="1143000" cy="369332"/>
          </a:xfrm>
          <a:prstGeom prst="rect">
            <a:avLst/>
          </a:prstGeom>
          <a:solidFill>
            <a:srgbClr val="FFDD99"/>
          </a:solidFill>
          <a:ln w="38100">
            <a:solidFill>
              <a:schemeClr val="tx1"/>
            </a:solidFill>
          </a:ln>
        </p:spPr>
        <p:txBody>
          <a:bodyPr wrap="square" rtlCol="0">
            <a:spAutoFit/>
          </a:bodyPr>
          <a:lstStyle/>
          <a:p>
            <a:pPr algn="ctr"/>
            <a:r>
              <a:rPr lang="en-US" dirty="0" smtClean="0"/>
              <a:t>Me</a:t>
            </a:r>
            <a:endParaRPr lang="en-US" dirty="0"/>
          </a:p>
        </p:txBody>
      </p:sp>
      <p:sp>
        <p:nvSpPr>
          <p:cNvPr id="2" name="Rectangle 1"/>
          <p:cNvSpPr/>
          <p:nvPr/>
        </p:nvSpPr>
        <p:spPr bwMode="auto">
          <a:xfrm>
            <a:off x="990600" y="1981200"/>
            <a:ext cx="3048000" cy="457200"/>
          </a:xfrm>
          <a:prstGeom prst="rect">
            <a:avLst/>
          </a:prstGeom>
          <a:blipFill>
            <a:blip r:embed="rId2"/>
            <a:tile tx="0" ty="0" sx="100000" sy="100000" flip="none" algn="tl"/>
          </a:blip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9" name="Rectangle 8"/>
          <p:cNvSpPr/>
          <p:nvPr/>
        </p:nvSpPr>
        <p:spPr bwMode="auto">
          <a:xfrm>
            <a:off x="990600" y="2667000"/>
            <a:ext cx="3048000" cy="457200"/>
          </a:xfrm>
          <a:prstGeom prst="rect">
            <a:avLst/>
          </a:prstGeom>
          <a:blipFill>
            <a:blip r:embed="rId2"/>
            <a:tile tx="0" ty="0" sx="100000" sy="100000" flip="none" algn="tl"/>
          </a:blip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10" name="Rectangle 9"/>
          <p:cNvSpPr/>
          <p:nvPr/>
        </p:nvSpPr>
        <p:spPr bwMode="auto">
          <a:xfrm>
            <a:off x="990600" y="3352800"/>
            <a:ext cx="3048000" cy="457200"/>
          </a:xfrm>
          <a:prstGeom prst="rect">
            <a:avLst/>
          </a:prstGeom>
          <a:blipFill>
            <a:blip r:embed="rId2"/>
            <a:tile tx="0" ty="0" sx="100000" sy="100000" flip="none" algn="tl"/>
          </a:blip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11" name="Rectangle 10"/>
          <p:cNvSpPr/>
          <p:nvPr/>
        </p:nvSpPr>
        <p:spPr bwMode="auto">
          <a:xfrm>
            <a:off x="990600" y="4038600"/>
            <a:ext cx="3048000" cy="457200"/>
          </a:xfrm>
          <a:prstGeom prst="rect">
            <a:avLst/>
          </a:prstGeom>
          <a:blipFill>
            <a:blip r:embed="rId2"/>
            <a:tile tx="0" ty="0" sx="100000" sy="100000" flip="none" algn="tl"/>
          </a:blip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12" name="Rectangle 11"/>
          <p:cNvSpPr/>
          <p:nvPr/>
        </p:nvSpPr>
        <p:spPr bwMode="auto">
          <a:xfrm>
            <a:off x="990600" y="4724400"/>
            <a:ext cx="3048000" cy="457200"/>
          </a:xfrm>
          <a:prstGeom prst="rect">
            <a:avLst/>
          </a:prstGeom>
          <a:blipFill>
            <a:blip r:embed="rId2"/>
            <a:tile tx="0" ty="0" sx="100000" sy="100000" flip="none" algn="tl"/>
          </a:blip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13" name="Rectangle 12"/>
          <p:cNvSpPr/>
          <p:nvPr/>
        </p:nvSpPr>
        <p:spPr bwMode="auto">
          <a:xfrm>
            <a:off x="990600" y="5410200"/>
            <a:ext cx="3048000" cy="457200"/>
          </a:xfrm>
          <a:prstGeom prst="rect">
            <a:avLst/>
          </a:prstGeom>
          <a:blipFill>
            <a:blip r:embed="rId2"/>
            <a:tile tx="0" ty="0" sx="100000" sy="100000" flip="none" algn="tl"/>
          </a:blip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15" name="Rectangle 14"/>
          <p:cNvSpPr/>
          <p:nvPr/>
        </p:nvSpPr>
        <p:spPr bwMode="auto">
          <a:xfrm>
            <a:off x="4953000" y="1995948"/>
            <a:ext cx="3048000" cy="457200"/>
          </a:xfrm>
          <a:prstGeom prst="rect">
            <a:avLst/>
          </a:prstGeom>
          <a:blipFill>
            <a:blip r:embed="rId2"/>
            <a:tile tx="0" ty="0" sx="100000" sy="100000" flip="none" algn="tl"/>
          </a:blip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16" name="Rectangle 15"/>
          <p:cNvSpPr/>
          <p:nvPr/>
        </p:nvSpPr>
        <p:spPr bwMode="auto">
          <a:xfrm>
            <a:off x="4953000" y="2681748"/>
            <a:ext cx="3048000" cy="457200"/>
          </a:xfrm>
          <a:prstGeom prst="rect">
            <a:avLst/>
          </a:prstGeom>
          <a:blipFill>
            <a:blip r:embed="rId2"/>
            <a:tile tx="0" ty="0" sx="100000" sy="100000" flip="none" algn="tl"/>
          </a:blip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17" name="Rectangle 16"/>
          <p:cNvSpPr/>
          <p:nvPr/>
        </p:nvSpPr>
        <p:spPr bwMode="auto">
          <a:xfrm>
            <a:off x="4953000" y="3367548"/>
            <a:ext cx="3048000" cy="457200"/>
          </a:xfrm>
          <a:prstGeom prst="rect">
            <a:avLst/>
          </a:prstGeom>
          <a:blipFill>
            <a:blip r:embed="rId2"/>
            <a:tile tx="0" ty="0" sx="100000" sy="100000" flip="none" algn="tl"/>
          </a:blip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18" name="Rectangle 17"/>
          <p:cNvSpPr/>
          <p:nvPr/>
        </p:nvSpPr>
        <p:spPr bwMode="auto">
          <a:xfrm>
            <a:off x="4953000" y="4053348"/>
            <a:ext cx="3048000" cy="457200"/>
          </a:xfrm>
          <a:prstGeom prst="rect">
            <a:avLst/>
          </a:prstGeom>
          <a:blipFill>
            <a:blip r:embed="rId2"/>
            <a:tile tx="0" ty="0" sx="100000" sy="100000" flip="none" algn="tl"/>
          </a:blip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19" name="Rectangle 18"/>
          <p:cNvSpPr/>
          <p:nvPr/>
        </p:nvSpPr>
        <p:spPr bwMode="auto">
          <a:xfrm>
            <a:off x="4953000" y="4739148"/>
            <a:ext cx="3048000" cy="457200"/>
          </a:xfrm>
          <a:prstGeom prst="rect">
            <a:avLst/>
          </a:prstGeom>
          <a:blipFill>
            <a:blip r:embed="rId2"/>
            <a:tile tx="0" ty="0" sx="100000" sy="100000" flip="none" algn="tl"/>
          </a:blip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20" name="Rectangle 19"/>
          <p:cNvSpPr/>
          <p:nvPr/>
        </p:nvSpPr>
        <p:spPr bwMode="auto">
          <a:xfrm>
            <a:off x="4953000" y="5424948"/>
            <a:ext cx="3048000" cy="457200"/>
          </a:xfrm>
          <a:prstGeom prst="rect">
            <a:avLst/>
          </a:prstGeom>
          <a:blipFill>
            <a:blip r:embed="rId2"/>
            <a:tile tx="0" ty="0" sx="100000" sy="100000" flip="none" algn="tl"/>
          </a:blip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21" name="Rectangle 20"/>
          <p:cNvSpPr/>
          <p:nvPr/>
        </p:nvSpPr>
        <p:spPr bwMode="auto">
          <a:xfrm>
            <a:off x="4953000" y="6110748"/>
            <a:ext cx="3048000" cy="457200"/>
          </a:xfrm>
          <a:prstGeom prst="rect">
            <a:avLst/>
          </a:prstGeom>
          <a:blipFill>
            <a:blip r:embed="rId2"/>
            <a:tile tx="0" ty="0" sx="100000" sy="100000" flip="none" algn="tl"/>
          </a:blip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22" name="TextBox 21"/>
          <p:cNvSpPr txBox="1"/>
          <p:nvPr/>
        </p:nvSpPr>
        <p:spPr>
          <a:xfrm>
            <a:off x="228600" y="1981200"/>
            <a:ext cx="609600" cy="461665"/>
          </a:xfrm>
          <a:prstGeom prst="rect">
            <a:avLst/>
          </a:prstGeom>
          <a:noFill/>
        </p:spPr>
        <p:txBody>
          <a:bodyPr wrap="square" rtlCol="0">
            <a:spAutoFit/>
          </a:bodyPr>
          <a:lstStyle/>
          <a:p>
            <a:r>
              <a:rPr lang="en-US" sz="2400" i="0" dirty="0" smtClean="0"/>
              <a:t>1N</a:t>
            </a:r>
            <a:endParaRPr lang="en-US" sz="2400" i="0" dirty="0"/>
          </a:p>
        </p:txBody>
      </p:sp>
      <p:sp>
        <p:nvSpPr>
          <p:cNvPr id="23" name="TextBox 22"/>
          <p:cNvSpPr txBox="1"/>
          <p:nvPr/>
        </p:nvSpPr>
        <p:spPr>
          <a:xfrm>
            <a:off x="228600" y="2667000"/>
            <a:ext cx="609600" cy="461665"/>
          </a:xfrm>
          <a:prstGeom prst="rect">
            <a:avLst/>
          </a:prstGeom>
          <a:noFill/>
        </p:spPr>
        <p:txBody>
          <a:bodyPr wrap="square" rtlCol="0">
            <a:spAutoFit/>
          </a:bodyPr>
          <a:lstStyle/>
          <a:p>
            <a:r>
              <a:rPr lang="en-US" sz="2400" i="0" dirty="0" smtClean="0"/>
              <a:t>2N</a:t>
            </a:r>
            <a:endParaRPr lang="en-US" sz="2400" i="0" dirty="0"/>
          </a:p>
        </p:txBody>
      </p:sp>
      <p:sp>
        <p:nvSpPr>
          <p:cNvPr id="24" name="TextBox 23"/>
          <p:cNvSpPr txBox="1"/>
          <p:nvPr/>
        </p:nvSpPr>
        <p:spPr>
          <a:xfrm>
            <a:off x="228600" y="3352800"/>
            <a:ext cx="609600" cy="461665"/>
          </a:xfrm>
          <a:prstGeom prst="rect">
            <a:avLst/>
          </a:prstGeom>
          <a:noFill/>
        </p:spPr>
        <p:txBody>
          <a:bodyPr wrap="square" rtlCol="0">
            <a:spAutoFit/>
          </a:bodyPr>
          <a:lstStyle/>
          <a:p>
            <a:r>
              <a:rPr lang="en-US" sz="2400" i="0" dirty="0" smtClean="0"/>
              <a:t>3N</a:t>
            </a:r>
            <a:endParaRPr lang="en-US" sz="2400" i="0" dirty="0"/>
          </a:p>
        </p:txBody>
      </p:sp>
      <p:sp>
        <p:nvSpPr>
          <p:cNvPr id="25" name="TextBox 24"/>
          <p:cNvSpPr txBox="1"/>
          <p:nvPr/>
        </p:nvSpPr>
        <p:spPr>
          <a:xfrm>
            <a:off x="228600" y="4038600"/>
            <a:ext cx="609600" cy="461665"/>
          </a:xfrm>
          <a:prstGeom prst="rect">
            <a:avLst/>
          </a:prstGeom>
          <a:noFill/>
        </p:spPr>
        <p:txBody>
          <a:bodyPr wrap="square" rtlCol="0">
            <a:spAutoFit/>
          </a:bodyPr>
          <a:lstStyle/>
          <a:p>
            <a:r>
              <a:rPr lang="en-US" sz="2400" i="0" dirty="0" smtClean="0"/>
              <a:t>4N</a:t>
            </a:r>
            <a:endParaRPr lang="en-US" sz="2400" i="0" dirty="0"/>
          </a:p>
        </p:txBody>
      </p:sp>
      <p:sp>
        <p:nvSpPr>
          <p:cNvPr id="26" name="TextBox 25"/>
          <p:cNvSpPr txBox="1"/>
          <p:nvPr/>
        </p:nvSpPr>
        <p:spPr>
          <a:xfrm>
            <a:off x="228600" y="4724400"/>
            <a:ext cx="609600" cy="461665"/>
          </a:xfrm>
          <a:prstGeom prst="rect">
            <a:avLst/>
          </a:prstGeom>
          <a:noFill/>
        </p:spPr>
        <p:txBody>
          <a:bodyPr wrap="square" rtlCol="0">
            <a:spAutoFit/>
          </a:bodyPr>
          <a:lstStyle/>
          <a:p>
            <a:r>
              <a:rPr lang="en-US" sz="2400" i="0" dirty="0" smtClean="0"/>
              <a:t>5N</a:t>
            </a:r>
            <a:endParaRPr lang="en-US" sz="2400" i="0" dirty="0"/>
          </a:p>
        </p:txBody>
      </p:sp>
      <p:sp>
        <p:nvSpPr>
          <p:cNvPr id="27" name="TextBox 26"/>
          <p:cNvSpPr txBox="1"/>
          <p:nvPr/>
        </p:nvSpPr>
        <p:spPr>
          <a:xfrm>
            <a:off x="228600" y="5410200"/>
            <a:ext cx="609600" cy="461665"/>
          </a:xfrm>
          <a:prstGeom prst="rect">
            <a:avLst/>
          </a:prstGeom>
          <a:noFill/>
        </p:spPr>
        <p:txBody>
          <a:bodyPr wrap="square" rtlCol="0">
            <a:spAutoFit/>
          </a:bodyPr>
          <a:lstStyle/>
          <a:p>
            <a:r>
              <a:rPr lang="en-US" sz="2400" i="0" dirty="0" smtClean="0"/>
              <a:t>6N</a:t>
            </a:r>
            <a:endParaRPr lang="en-US" sz="2400" i="0" dirty="0"/>
          </a:p>
        </p:txBody>
      </p:sp>
      <p:sp>
        <p:nvSpPr>
          <p:cNvPr id="29" name="TextBox 28"/>
          <p:cNvSpPr txBox="1"/>
          <p:nvPr/>
        </p:nvSpPr>
        <p:spPr>
          <a:xfrm>
            <a:off x="8153400" y="1981200"/>
            <a:ext cx="609600" cy="461665"/>
          </a:xfrm>
          <a:prstGeom prst="rect">
            <a:avLst/>
          </a:prstGeom>
          <a:noFill/>
        </p:spPr>
        <p:txBody>
          <a:bodyPr wrap="square" rtlCol="0">
            <a:spAutoFit/>
          </a:bodyPr>
          <a:lstStyle/>
          <a:p>
            <a:r>
              <a:rPr lang="en-US" sz="2400" i="0" dirty="0" smtClean="0"/>
              <a:t>1S</a:t>
            </a:r>
            <a:endParaRPr lang="en-US" sz="2400" i="0" dirty="0"/>
          </a:p>
        </p:txBody>
      </p:sp>
      <p:sp>
        <p:nvSpPr>
          <p:cNvPr id="30" name="TextBox 29"/>
          <p:cNvSpPr txBox="1"/>
          <p:nvPr/>
        </p:nvSpPr>
        <p:spPr>
          <a:xfrm>
            <a:off x="8153400" y="2667000"/>
            <a:ext cx="609600" cy="461665"/>
          </a:xfrm>
          <a:prstGeom prst="rect">
            <a:avLst/>
          </a:prstGeom>
          <a:noFill/>
        </p:spPr>
        <p:txBody>
          <a:bodyPr wrap="square" rtlCol="0">
            <a:spAutoFit/>
          </a:bodyPr>
          <a:lstStyle/>
          <a:p>
            <a:r>
              <a:rPr lang="en-US" sz="2400" i="0" dirty="0" smtClean="0"/>
              <a:t>2S</a:t>
            </a:r>
            <a:endParaRPr lang="en-US" sz="2400" i="0" dirty="0"/>
          </a:p>
        </p:txBody>
      </p:sp>
      <p:sp>
        <p:nvSpPr>
          <p:cNvPr id="31" name="TextBox 30"/>
          <p:cNvSpPr txBox="1"/>
          <p:nvPr/>
        </p:nvSpPr>
        <p:spPr>
          <a:xfrm>
            <a:off x="8153400" y="3352800"/>
            <a:ext cx="609600" cy="461665"/>
          </a:xfrm>
          <a:prstGeom prst="rect">
            <a:avLst/>
          </a:prstGeom>
          <a:noFill/>
        </p:spPr>
        <p:txBody>
          <a:bodyPr wrap="square" rtlCol="0">
            <a:spAutoFit/>
          </a:bodyPr>
          <a:lstStyle/>
          <a:p>
            <a:r>
              <a:rPr lang="en-US" sz="2400" i="0" dirty="0" smtClean="0"/>
              <a:t>3S</a:t>
            </a:r>
            <a:endParaRPr lang="en-US" sz="2400" i="0" dirty="0"/>
          </a:p>
        </p:txBody>
      </p:sp>
      <p:sp>
        <p:nvSpPr>
          <p:cNvPr id="32" name="TextBox 31"/>
          <p:cNvSpPr txBox="1"/>
          <p:nvPr/>
        </p:nvSpPr>
        <p:spPr>
          <a:xfrm>
            <a:off x="8153400" y="4038600"/>
            <a:ext cx="609600" cy="461665"/>
          </a:xfrm>
          <a:prstGeom prst="rect">
            <a:avLst/>
          </a:prstGeom>
          <a:noFill/>
        </p:spPr>
        <p:txBody>
          <a:bodyPr wrap="square" rtlCol="0">
            <a:spAutoFit/>
          </a:bodyPr>
          <a:lstStyle/>
          <a:p>
            <a:r>
              <a:rPr lang="en-US" sz="2400" i="0" dirty="0" smtClean="0"/>
              <a:t>4S</a:t>
            </a:r>
            <a:endParaRPr lang="en-US" sz="2400" i="0" dirty="0"/>
          </a:p>
        </p:txBody>
      </p:sp>
      <p:sp>
        <p:nvSpPr>
          <p:cNvPr id="33" name="TextBox 32"/>
          <p:cNvSpPr txBox="1"/>
          <p:nvPr/>
        </p:nvSpPr>
        <p:spPr>
          <a:xfrm>
            <a:off x="8153400" y="4724400"/>
            <a:ext cx="609600" cy="461665"/>
          </a:xfrm>
          <a:prstGeom prst="rect">
            <a:avLst/>
          </a:prstGeom>
          <a:noFill/>
        </p:spPr>
        <p:txBody>
          <a:bodyPr wrap="square" rtlCol="0">
            <a:spAutoFit/>
          </a:bodyPr>
          <a:lstStyle/>
          <a:p>
            <a:r>
              <a:rPr lang="en-US" sz="2400" i="0" dirty="0" smtClean="0"/>
              <a:t>5S</a:t>
            </a:r>
            <a:endParaRPr lang="en-US" sz="2400" i="0" dirty="0"/>
          </a:p>
        </p:txBody>
      </p:sp>
      <p:sp>
        <p:nvSpPr>
          <p:cNvPr id="34" name="TextBox 33"/>
          <p:cNvSpPr txBox="1"/>
          <p:nvPr/>
        </p:nvSpPr>
        <p:spPr>
          <a:xfrm>
            <a:off x="8153400" y="5410200"/>
            <a:ext cx="609600" cy="461665"/>
          </a:xfrm>
          <a:prstGeom prst="rect">
            <a:avLst/>
          </a:prstGeom>
          <a:noFill/>
        </p:spPr>
        <p:txBody>
          <a:bodyPr wrap="square" rtlCol="0">
            <a:spAutoFit/>
          </a:bodyPr>
          <a:lstStyle/>
          <a:p>
            <a:r>
              <a:rPr lang="en-US" sz="2400" i="0" dirty="0" smtClean="0"/>
              <a:t>6S</a:t>
            </a:r>
            <a:endParaRPr lang="en-US" sz="2400" i="0" dirty="0"/>
          </a:p>
        </p:txBody>
      </p:sp>
      <p:sp>
        <p:nvSpPr>
          <p:cNvPr id="35" name="TextBox 34"/>
          <p:cNvSpPr txBox="1"/>
          <p:nvPr/>
        </p:nvSpPr>
        <p:spPr>
          <a:xfrm>
            <a:off x="8153400" y="6096000"/>
            <a:ext cx="609600" cy="461665"/>
          </a:xfrm>
          <a:prstGeom prst="rect">
            <a:avLst/>
          </a:prstGeom>
          <a:noFill/>
        </p:spPr>
        <p:txBody>
          <a:bodyPr wrap="square" rtlCol="0">
            <a:spAutoFit/>
          </a:bodyPr>
          <a:lstStyle/>
          <a:p>
            <a:r>
              <a:rPr lang="en-US" sz="2400" i="0" dirty="0" smtClean="0"/>
              <a:t>7S</a:t>
            </a:r>
            <a:endParaRPr lang="en-US" sz="2400" i="0" dirty="0"/>
          </a:p>
        </p:txBody>
      </p:sp>
      <p:grpSp>
        <p:nvGrpSpPr>
          <p:cNvPr id="43" name="Group 42"/>
          <p:cNvGrpSpPr/>
          <p:nvPr/>
        </p:nvGrpSpPr>
        <p:grpSpPr>
          <a:xfrm>
            <a:off x="1295400" y="2553924"/>
            <a:ext cx="2344992" cy="186816"/>
            <a:chOff x="1295400" y="2376948"/>
            <a:chExt cx="2344992" cy="186816"/>
          </a:xfrm>
        </p:grpSpPr>
        <p:sp>
          <p:nvSpPr>
            <p:cNvPr id="37" name="Oval 36"/>
            <p:cNvSpPr>
              <a:spLocks noChangeAspect="1"/>
            </p:cNvSpPr>
            <p:nvPr/>
          </p:nvSpPr>
          <p:spPr bwMode="auto">
            <a:xfrm>
              <a:off x="1295400" y="2380884"/>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38" name="Oval 37"/>
            <p:cNvSpPr>
              <a:spLocks noChangeAspect="1"/>
            </p:cNvSpPr>
            <p:nvPr/>
          </p:nvSpPr>
          <p:spPr bwMode="auto">
            <a:xfrm>
              <a:off x="2026920" y="2379408"/>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41" name="Oval 40"/>
            <p:cNvSpPr>
              <a:spLocks noChangeAspect="1"/>
            </p:cNvSpPr>
            <p:nvPr/>
          </p:nvSpPr>
          <p:spPr bwMode="auto">
            <a:xfrm>
              <a:off x="2725992" y="2378424"/>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42" name="Oval 41"/>
            <p:cNvSpPr>
              <a:spLocks noChangeAspect="1"/>
            </p:cNvSpPr>
            <p:nvPr/>
          </p:nvSpPr>
          <p:spPr bwMode="auto">
            <a:xfrm>
              <a:off x="3457512" y="2376948"/>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grpSp>
      <p:grpSp>
        <p:nvGrpSpPr>
          <p:cNvPr id="44" name="Group 43"/>
          <p:cNvGrpSpPr/>
          <p:nvPr/>
        </p:nvGrpSpPr>
        <p:grpSpPr>
          <a:xfrm>
            <a:off x="1295400" y="3062748"/>
            <a:ext cx="2344992" cy="186816"/>
            <a:chOff x="1295400" y="2376948"/>
            <a:chExt cx="2344992" cy="186816"/>
          </a:xfrm>
        </p:grpSpPr>
        <p:sp>
          <p:nvSpPr>
            <p:cNvPr id="45" name="Oval 44"/>
            <p:cNvSpPr>
              <a:spLocks noChangeAspect="1"/>
            </p:cNvSpPr>
            <p:nvPr/>
          </p:nvSpPr>
          <p:spPr bwMode="auto">
            <a:xfrm>
              <a:off x="1295400" y="2380884"/>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46" name="Oval 45"/>
            <p:cNvSpPr>
              <a:spLocks noChangeAspect="1"/>
            </p:cNvSpPr>
            <p:nvPr/>
          </p:nvSpPr>
          <p:spPr bwMode="auto">
            <a:xfrm>
              <a:off x="2026920" y="2379408"/>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47" name="Oval 46"/>
            <p:cNvSpPr>
              <a:spLocks noChangeAspect="1"/>
            </p:cNvSpPr>
            <p:nvPr/>
          </p:nvSpPr>
          <p:spPr bwMode="auto">
            <a:xfrm>
              <a:off x="2725992" y="2378424"/>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48" name="Oval 47"/>
            <p:cNvSpPr>
              <a:spLocks noChangeAspect="1"/>
            </p:cNvSpPr>
            <p:nvPr/>
          </p:nvSpPr>
          <p:spPr bwMode="auto">
            <a:xfrm>
              <a:off x="3457512" y="2376948"/>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grpSp>
      <p:grpSp>
        <p:nvGrpSpPr>
          <p:cNvPr id="49" name="Group 48"/>
          <p:cNvGrpSpPr/>
          <p:nvPr/>
        </p:nvGrpSpPr>
        <p:grpSpPr>
          <a:xfrm>
            <a:off x="1295400" y="3940272"/>
            <a:ext cx="2344992" cy="186816"/>
            <a:chOff x="1295400" y="2376948"/>
            <a:chExt cx="2344992" cy="186816"/>
          </a:xfrm>
        </p:grpSpPr>
        <p:sp>
          <p:nvSpPr>
            <p:cNvPr id="50" name="Oval 49"/>
            <p:cNvSpPr>
              <a:spLocks noChangeAspect="1"/>
            </p:cNvSpPr>
            <p:nvPr/>
          </p:nvSpPr>
          <p:spPr bwMode="auto">
            <a:xfrm>
              <a:off x="1295400" y="2380884"/>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51" name="Oval 50"/>
            <p:cNvSpPr>
              <a:spLocks noChangeAspect="1"/>
            </p:cNvSpPr>
            <p:nvPr/>
          </p:nvSpPr>
          <p:spPr bwMode="auto">
            <a:xfrm>
              <a:off x="2026920" y="2379408"/>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52" name="Oval 51"/>
            <p:cNvSpPr>
              <a:spLocks noChangeAspect="1"/>
            </p:cNvSpPr>
            <p:nvPr/>
          </p:nvSpPr>
          <p:spPr bwMode="auto">
            <a:xfrm>
              <a:off x="2725992" y="2378424"/>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53" name="Oval 52"/>
            <p:cNvSpPr>
              <a:spLocks noChangeAspect="1"/>
            </p:cNvSpPr>
            <p:nvPr/>
          </p:nvSpPr>
          <p:spPr bwMode="auto">
            <a:xfrm>
              <a:off x="3457512" y="2376948"/>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grpSp>
      <p:grpSp>
        <p:nvGrpSpPr>
          <p:cNvPr id="54" name="Group 53"/>
          <p:cNvGrpSpPr/>
          <p:nvPr/>
        </p:nvGrpSpPr>
        <p:grpSpPr>
          <a:xfrm>
            <a:off x="1295400" y="4434348"/>
            <a:ext cx="2344992" cy="186816"/>
            <a:chOff x="1295400" y="2376948"/>
            <a:chExt cx="2344992" cy="186816"/>
          </a:xfrm>
        </p:grpSpPr>
        <p:sp>
          <p:nvSpPr>
            <p:cNvPr id="55" name="Oval 54"/>
            <p:cNvSpPr>
              <a:spLocks noChangeAspect="1"/>
            </p:cNvSpPr>
            <p:nvPr/>
          </p:nvSpPr>
          <p:spPr bwMode="auto">
            <a:xfrm>
              <a:off x="1295400" y="2380884"/>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56" name="Oval 55"/>
            <p:cNvSpPr>
              <a:spLocks noChangeAspect="1"/>
            </p:cNvSpPr>
            <p:nvPr/>
          </p:nvSpPr>
          <p:spPr bwMode="auto">
            <a:xfrm>
              <a:off x="2026920" y="2379408"/>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57" name="Oval 56"/>
            <p:cNvSpPr>
              <a:spLocks noChangeAspect="1"/>
            </p:cNvSpPr>
            <p:nvPr/>
          </p:nvSpPr>
          <p:spPr bwMode="auto">
            <a:xfrm>
              <a:off x="2725992" y="2378424"/>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58" name="Oval 57"/>
            <p:cNvSpPr>
              <a:spLocks noChangeAspect="1"/>
            </p:cNvSpPr>
            <p:nvPr/>
          </p:nvSpPr>
          <p:spPr bwMode="auto">
            <a:xfrm>
              <a:off x="3457512" y="2376948"/>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grpSp>
      <p:grpSp>
        <p:nvGrpSpPr>
          <p:cNvPr id="59" name="Group 58"/>
          <p:cNvGrpSpPr/>
          <p:nvPr/>
        </p:nvGrpSpPr>
        <p:grpSpPr>
          <a:xfrm>
            <a:off x="1295400" y="5311872"/>
            <a:ext cx="2344992" cy="186816"/>
            <a:chOff x="1295400" y="2376948"/>
            <a:chExt cx="2344992" cy="186816"/>
          </a:xfrm>
        </p:grpSpPr>
        <p:sp>
          <p:nvSpPr>
            <p:cNvPr id="60" name="Oval 59"/>
            <p:cNvSpPr>
              <a:spLocks noChangeAspect="1"/>
            </p:cNvSpPr>
            <p:nvPr/>
          </p:nvSpPr>
          <p:spPr bwMode="auto">
            <a:xfrm>
              <a:off x="1295400" y="2380884"/>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61" name="Oval 60"/>
            <p:cNvSpPr>
              <a:spLocks noChangeAspect="1"/>
            </p:cNvSpPr>
            <p:nvPr/>
          </p:nvSpPr>
          <p:spPr bwMode="auto">
            <a:xfrm>
              <a:off x="2026920" y="2379408"/>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62" name="Oval 61"/>
            <p:cNvSpPr>
              <a:spLocks noChangeAspect="1"/>
            </p:cNvSpPr>
            <p:nvPr/>
          </p:nvSpPr>
          <p:spPr bwMode="auto">
            <a:xfrm>
              <a:off x="2725992" y="2378424"/>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63" name="Oval 62"/>
            <p:cNvSpPr>
              <a:spLocks noChangeAspect="1"/>
            </p:cNvSpPr>
            <p:nvPr/>
          </p:nvSpPr>
          <p:spPr bwMode="auto">
            <a:xfrm>
              <a:off x="3457512" y="2376948"/>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grpSp>
      <p:grpSp>
        <p:nvGrpSpPr>
          <p:cNvPr id="64" name="Group 63"/>
          <p:cNvGrpSpPr/>
          <p:nvPr/>
        </p:nvGrpSpPr>
        <p:grpSpPr>
          <a:xfrm>
            <a:off x="1295400" y="5805948"/>
            <a:ext cx="2344992" cy="186816"/>
            <a:chOff x="1295400" y="2376948"/>
            <a:chExt cx="2344992" cy="186816"/>
          </a:xfrm>
        </p:grpSpPr>
        <p:sp>
          <p:nvSpPr>
            <p:cNvPr id="65" name="Oval 64"/>
            <p:cNvSpPr>
              <a:spLocks noChangeAspect="1"/>
            </p:cNvSpPr>
            <p:nvPr/>
          </p:nvSpPr>
          <p:spPr bwMode="auto">
            <a:xfrm>
              <a:off x="1295400" y="2380884"/>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66" name="Oval 65"/>
            <p:cNvSpPr>
              <a:spLocks noChangeAspect="1"/>
            </p:cNvSpPr>
            <p:nvPr/>
          </p:nvSpPr>
          <p:spPr bwMode="auto">
            <a:xfrm>
              <a:off x="2026920" y="2379408"/>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67" name="Oval 66"/>
            <p:cNvSpPr>
              <a:spLocks noChangeAspect="1"/>
            </p:cNvSpPr>
            <p:nvPr/>
          </p:nvSpPr>
          <p:spPr bwMode="auto">
            <a:xfrm>
              <a:off x="2725992" y="2378424"/>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68" name="Oval 67"/>
            <p:cNvSpPr>
              <a:spLocks noChangeAspect="1"/>
            </p:cNvSpPr>
            <p:nvPr/>
          </p:nvSpPr>
          <p:spPr bwMode="auto">
            <a:xfrm>
              <a:off x="3457512" y="2376948"/>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grpSp>
      <p:grpSp>
        <p:nvGrpSpPr>
          <p:cNvPr id="69" name="Group 68"/>
          <p:cNvGrpSpPr/>
          <p:nvPr/>
        </p:nvGrpSpPr>
        <p:grpSpPr>
          <a:xfrm>
            <a:off x="5321712" y="2553924"/>
            <a:ext cx="2344992" cy="186816"/>
            <a:chOff x="1295400" y="2376948"/>
            <a:chExt cx="2344992" cy="186816"/>
          </a:xfrm>
        </p:grpSpPr>
        <p:sp>
          <p:nvSpPr>
            <p:cNvPr id="70" name="Oval 69"/>
            <p:cNvSpPr>
              <a:spLocks noChangeAspect="1"/>
            </p:cNvSpPr>
            <p:nvPr/>
          </p:nvSpPr>
          <p:spPr bwMode="auto">
            <a:xfrm>
              <a:off x="1295400" y="2380884"/>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71" name="Oval 70"/>
            <p:cNvSpPr>
              <a:spLocks noChangeAspect="1"/>
            </p:cNvSpPr>
            <p:nvPr/>
          </p:nvSpPr>
          <p:spPr bwMode="auto">
            <a:xfrm>
              <a:off x="2026920" y="2379408"/>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72" name="Oval 71"/>
            <p:cNvSpPr>
              <a:spLocks noChangeAspect="1"/>
            </p:cNvSpPr>
            <p:nvPr/>
          </p:nvSpPr>
          <p:spPr bwMode="auto">
            <a:xfrm>
              <a:off x="2725992" y="2378424"/>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73" name="Oval 72"/>
            <p:cNvSpPr>
              <a:spLocks noChangeAspect="1"/>
            </p:cNvSpPr>
            <p:nvPr/>
          </p:nvSpPr>
          <p:spPr bwMode="auto">
            <a:xfrm>
              <a:off x="3457512" y="2376948"/>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grpSp>
      <p:grpSp>
        <p:nvGrpSpPr>
          <p:cNvPr id="74" name="Group 73"/>
          <p:cNvGrpSpPr/>
          <p:nvPr/>
        </p:nvGrpSpPr>
        <p:grpSpPr>
          <a:xfrm>
            <a:off x="5321712" y="3062748"/>
            <a:ext cx="2344992" cy="186816"/>
            <a:chOff x="1295400" y="2376948"/>
            <a:chExt cx="2344992" cy="186816"/>
          </a:xfrm>
        </p:grpSpPr>
        <p:sp>
          <p:nvSpPr>
            <p:cNvPr id="75" name="Oval 74"/>
            <p:cNvSpPr>
              <a:spLocks noChangeAspect="1"/>
            </p:cNvSpPr>
            <p:nvPr/>
          </p:nvSpPr>
          <p:spPr bwMode="auto">
            <a:xfrm>
              <a:off x="1295400" y="2380884"/>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76" name="Oval 75"/>
            <p:cNvSpPr>
              <a:spLocks noChangeAspect="1"/>
            </p:cNvSpPr>
            <p:nvPr/>
          </p:nvSpPr>
          <p:spPr bwMode="auto">
            <a:xfrm>
              <a:off x="2026920" y="2379408"/>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77" name="Oval 76"/>
            <p:cNvSpPr>
              <a:spLocks noChangeAspect="1"/>
            </p:cNvSpPr>
            <p:nvPr/>
          </p:nvSpPr>
          <p:spPr bwMode="auto">
            <a:xfrm>
              <a:off x="2725992" y="2378424"/>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78" name="Oval 77"/>
            <p:cNvSpPr>
              <a:spLocks noChangeAspect="1"/>
            </p:cNvSpPr>
            <p:nvPr/>
          </p:nvSpPr>
          <p:spPr bwMode="auto">
            <a:xfrm>
              <a:off x="3457512" y="2376948"/>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grpSp>
      <p:grpSp>
        <p:nvGrpSpPr>
          <p:cNvPr id="79" name="Group 78"/>
          <p:cNvGrpSpPr/>
          <p:nvPr/>
        </p:nvGrpSpPr>
        <p:grpSpPr>
          <a:xfrm>
            <a:off x="5321712" y="3940272"/>
            <a:ext cx="2344992" cy="186816"/>
            <a:chOff x="1295400" y="2376948"/>
            <a:chExt cx="2344992" cy="186816"/>
          </a:xfrm>
        </p:grpSpPr>
        <p:sp>
          <p:nvSpPr>
            <p:cNvPr id="80" name="Oval 79"/>
            <p:cNvSpPr>
              <a:spLocks noChangeAspect="1"/>
            </p:cNvSpPr>
            <p:nvPr/>
          </p:nvSpPr>
          <p:spPr bwMode="auto">
            <a:xfrm>
              <a:off x="1295400" y="2380884"/>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81" name="Oval 80"/>
            <p:cNvSpPr>
              <a:spLocks noChangeAspect="1"/>
            </p:cNvSpPr>
            <p:nvPr/>
          </p:nvSpPr>
          <p:spPr bwMode="auto">
            <a:xfrm>
              <a:off x="2026920" y="2379408"/>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82" name="Oval 81"/>
            <p:cNvSpPr>
              <a:spLocks noChangeAspect="1"/>
            </p:cNvSpPr>
            <p:nvPr/>
          </p:nvSpPr>
          <p:spPr bwMode="auto">
            <a:xfrm>
              <a:off x="2725992" y="2378424"/>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83" name="Oval 82"/>
            <p:cNvSpPr>
              <a:spLocks noChangeAspect="1"/>
            </p:cNvSpPr>
            <p:nvPr/>
          </p:nvSpPr>
          <p:spPr bwMode="auto">
            <a:xfrm>
              <a:off x="3457512" y="2376948"/>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grpSp>
      <p:grpSp>
        <p:nvGrpSpPr>
          <p:cNvPr id="84" name="Group 83"/>
          <p:cNvGrpSpPr/>
          <p:nvPr/>
        </p:nvGrpSpPr>
        <p:grpSpPr>
          <a:xfrm>
            <a:off x="5321712" y="4434348"/>
            <a:ext cx="2344992" cy="186816"/>
            <a:chOff x="1295400" y="2376948"/>
            <a:chExt cx="2344992" cy="186816"/>
          </a:xfrm>
        </p:grpSpPr>
        <p:sp>
          <p:nvSpPr>
            <p:cNvPr id="85" name="Oval 84"/>
            <p:cNvSpPr>
              <a:spLocks noChangeAspect="1"/>
            </p:cNvSpPr>
            <p:nvPr/>
          </p:nvSpPr>
          <p:spPr bwMode="auto">
            <a:xfrm>
              <a:off x="1295400" y="2380884"/>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86" name="Oval 85"/>
            <p:cNvSpPr>
              <a:spLocks noChangeAspect="1"/>
            </p:cNvSpPr>
            <p:nvPr/>
          </p:nvSpPr>
          <p:spPr bwMode="auto">
            <a:xfrm>
              <a:off x="2026920" y="2379408"/>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87" name="Oval 86"/>
            <p:cNvSpPr>
              <a:spLocks noChangeAspect="1"/>
            </p:cNvSpPr>
            <p:nvPr/>
          </p:nvSpPr>
          <p:spPr bwMode="auto">
            <a:xfrm>
              <a:off x="2725992" y="2378424"/>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88" name="Oval 87"/>
            <p:cNvSpPr>
              <a:spLocks noChangeAspect="1"/>
            </p:cNvSpPr>
            <p:nvPr/>
          </p:nvSpPr>
          <p:spPr bwMode="auto">
            <a:xfrm>
              <a:off x="3457512" y="2376948"/>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grpSp>
      <p:grpSp>
        <p:nvGrpSpPr>
          <p:cNvPr id="89" name="Group 88"/>
          <p:cNvGrpSpPr/>
          <p:nvPr/>
        </p:nvGrpSpPr>
        <p:grpSpPr>
          <a:xfrm>
            <a:off x="5321712" y="5311872"/>
            <a:ext cx="2344992" cy="186816"/>
            <a:chOff x="1295400" y="2376948"/>
            <a:chExt cx="2344992" cy="186816"/>
          </a:xfrm>
        </p:grpSpPr>
        <p:sp>
          <p:nvSpPr>
            <p:cNvPr id="90" name="Oval 89"/>
            <p:cNvSpPr>
              <a:spLocks noChangeAspect="1"/>
            </p:cNvSpPr>
            <p:nvPr/>
          </p:nvSpPr>
          <p:spPr bwMode="auto">
            <a:xfrm>
              <a:off x="1295400" y="2380884"/>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91" name="Oval 90"/>
            <p:cNvSpPr>
              <a:spLocks noChangeAspect="1"/>
            </p:cNvSpPr>
            <p:nvPr/>
          </p:nvSpPr>
          <p:spPr bwMode="auto">
            <a:xfrm>
              <a:off x="2026920" y="2379408"/>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92" name="Oval 91"/>
            <p:cNvSpPr>
              <a:spLocks noChangeAspect="1"/>
            </p:cNvSpPr>
            <p:nvPr/>
          </p:nvSpPr>
          <p:spPr bwMode="auto">
            <a:xfrm>
              <a:off x="2725992" y="2378424"/>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93" name="Oval 92"/>
            <p:cNvSpPr>
              <a:spLocks noChangeAspect="1"/>
            </p:cNvSpPr>
            <p:nvPr/>
          </p:nvSpPr>
          <p:spPr bwMode="auto">
            <a:xfrm>
              <a:off x="3457512" y="2376948"/>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grpSp>
      <p:grpSp>
        <p:nvGrpSpPr>
          <p:cNvPr id="94" name="Group 93"/>
          <p:cNvGrpSpPr/>
          <p:nvPr/>
        </p:nvGrpSpPr>
        <p:grpSpPr>
          <a:xfrm>
            <a:off x="5321712" y="5805948"/>
            <a:ext cx="2344992" cy="186816"/>
            <a:chOff x="1295400" y="2376948"/>
            <a:chExt cx="2344992" cy="186816"/>
          </a:xfrm>
        </p:grpSpPr>
        <p:sp>
          <p:nvSpPr>
            <p:cNvPr id="95" name="Oval 94"/>
            <p:cNvSpPr>
              <a:spLocks noChangeAspect="1"/>
            </p:cNvSpPr>
            <p:nvPr/>
          </p:nvSpPr>
          <p:spPr bwMode="auto">
            <a:xfrm>
              <a:off x="1295400" y="2380884"/>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96" name="Oval 95"/>
            <p:cNvSpPr>
              <a:spLocks noChangeAspect="1"/>
            </p:cNvSpPr>
            <p:nvPr/>
          </p:nvSpPr>
          <p:spPr bwMode="auto">
            <a:xfrm>
              <a:off x="2026920" y="2379408"/>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97" name="Oval 96"/>
            <p:cNvSpPr>
              <a:spLocks noChangeAspect="1"/>
            </p:cNvSpPr>
            <p:nvPr/>
          </p:nvSpPr>
          <p:spPr bwMode="auto">
            <a:xfrm>
              <a:off x="2725992" y="2378424"/>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98" name="Oval 97"/>
            <p:cNvSpPr>
              <a:spLocks noChangeAspect="1"/>
            </p:cNvSpPr>
            <p:nvPr/>
          </p:nvSpPr>
          <p:spPr bwMode="auto">
            <a:xfrm>
              <a:off x="3457512" y="2376948"/>
              <a:ext cx="182880" cy="182880"/>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grpSp>
      <p:sp>
        <p:nvSpPr>
          <p:cNvPr id="99" name="Oval 98"/>
          <p:cNvSpPr/>
          <p:nvPr/>
        </p:nvSpPr>
        <p:spPr bwMode="auto">
          <a:xfrm>
            <a:off x="1143000" y="2327784"/>
            <a:ext cx="1219200" cy="1128252"/>
          </a:xfrm>
          <a:prstGeom prst="ellipse">
            <a:avLst/>
          </a:prstGeom>
          <a:solidFill>
            <a:srgbClr val="FF0000">
              <a:alpha val="50196"/>
            </a:srgbClr>
          </a:solid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100" name="Oval 99"/>
          <p:cNvSpPr/>
          <p:nvPr/>
        </p:nvSpPr>
        <p:spPr bwMode="auto">
          <a:xfrm>
            <a:off x="1143000" y="3748548"/>
            <a:ext cx="1219200" cy="1128252"/>
          </a:xfrm>
          <a:prstGeom prst="ellipse">
            <a:avLst/>
          </a:prstGeom>
          <a:solidFill>
            <a:srgbClr val="FF0000">
              <a:alpha val="50196"/>
            </a:srgbClr>
          </a:solid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101" name="Oval 100"/>
          <p:cNvSpPr/>
          <p:nvPr/>
        </p:nvSpPr>
        <p:spPr bwMode="auto">
          <a:xfrm>
            <a:off x="1143000" y="5110320"/>
            <a:ext cx="1219200" cy="1128252"/>
          </a:xfrm>
          <a:prstGeom prst="ellipse">
            <a:avLst/>
          </a:prstGeom>
          <a:solidFill>
            <a:srgbClr val="FF0000">
              <a:alpha val="50196"/>
            </a:srgbClr>
          </a:solid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102" name="Oval 101"/>
          <p:cNvSpPr/>
          <p:nvPr/>
        </p:nvSpPr>
        <p:spPr bwMode="auto">
          <a:xfrm>
            <a:off x="2576052" y="2332704"/>
            <a:ext cx="1219200" cy="1128252"/>
          </a:xfrm>
          <a:prstGeom prst="ellipse">
            <a:avLst/>
          </a:prstGeom>
          <a:solidFill>
            <a:srgbClr val="FF0000">
              <a:alpha val="50196"/>
            </a:srgbClr>
          </a:solid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103" name="Oval 102"/>
          <p:cNvSpPr/>
          <p:nvPr/>
        </p:nvSpPr>
        <p:spPr bwMode="auto">
          <a:xfrm>
            <a:off x="2576052" y="3753468"/>
            <a:ext cx="1219200" cy="1128252"/>
          </a:xfrm>
          <a:prstGeom prst="ellipse">
            <a:avLst/>
          </a:prstGeom>
          <a:solidFill>
            <a:srgbClr val="FF0000">
              <a:alpha val="50196"/>
            </a:srgbClr>
          </a:solid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105" name="Oval 104"/>
          <p:cNvSpPr/>
          <p:nvPr/>
        </p:nvSpPr>
        <p:spPr bwMode="auto">
          <a:xfrm>
            <a:off x="5152104" y="2337624"/>
            <a:ext cx="1219200" cy="1128252"/>
          </a:xfrm>
          <a:prstGeom prst="ellipse">
            <a:avLst/>
          </a:prstGeom>
          <a:solidFill>
            <a:srgbClr val="FF0000">
              <a:alpha val="50196"/>
            </a:srgbClr>
          </a:solid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107" name="Oval 106"/>
          <p:cNvSpPr/>
          <p:nvPr/>
        </p:nvSpPr>
        <p:spPr bwMode="auto">
          <a:xfrm>
            <a:off x="5152104" y="5120160"/>
            <a:ext cx="1219200" cy="1128252"/>
          </a:xfrm>
          <a:prstGeom prst="ellipse">
            <a:avLst/>
          </a:prstGeom>
          <a:solidFill>
            <a:srgbClr val="FF0000">
              <a:alpha val="50196"/>
            </a:srgbClr>
          </a:solid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108" name="Oval 107"/>
          <p:cNvSpPr/>
          <p:nvPr/>
        </p:nvSpPr>
        <p:spPr bwMode="auto">
          <a:xfrm>
            <a:off x="6594984" y="2342544"/>
            <a:ext cx="1219200" cy="1128252"/>
          </a:xfrm>
          <a:prstGeom prst="ellipse">
            <a:avLst/>
          </a:prstGeom>
          <a:solidFill>
            <a:srgbClr val="FF0000">
              <a:alpha val="50196"/>
            </a:srgbClr>
          </a:solid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109" name="Oval 108"/>
          <p:cNvSpPr/>
          <p:nvPr/>
        </p:nvSpPr>
        <p:spPr bwMode="auto">
          <a:xfrm>
            <a:off x="6594984" y="3763308"/>
            <a:ext cx="1219200" cy="1128252"/>
          </a:xfrm>
          <a:prstGeom prst="ellipse">
            <a:avLst/>
          </a:prstGeom>
          <a:solidFill>
            <a:srgbClr val="FF0000">
              <a:alpha val="50196"/>
            </a:srgbClr>
          </a:solid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110" name="Oval 109"/>
          <p:cNvSpPr/>
          <p:nvPr/>
        </p:nvSpPr>
        <p:spPr bwMode="auto">
          <a:xfrm>
            <a:off x="6594984" y="5125080"/>
            <a:ext cx="1219200" cy="1128252"/>
          </a:xfrm>
          <a:prstGeom prst="ellipse">
            <a:avLst/>
          </a:prstGeom>
          <a:solidFill>
            <a:srgbClr val="FF0000">
              <a:alpha val="50196"/>
            </a:srgbClr>
          </a:solid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grpSp>
        <p:nvGrpSpPr>
          <p:cNvPr id="5" name="Group 4"/>
          <p:cNvGrpSpPr/>
          <p:nvPr/>
        </p:nvGrpSpPr>
        <p:grpSpPr>
          <a:xfrm>
            <a:off x="1354392" y="2576538"/>
            <a:ext cx="6272988" cy="3374193"/>
            <a:chOff x="1354392" y="2576538"/>
            <a:chExt cx="6272988" cy="3374193"/>
          </a:xfrm>
        </p:grpSpPr>
        <p:sp>
          <p:nvSpPr>
            <p:cNvPr id="4" name="TextBox 3"/>
            <p:cNvSpPr txBox="1"/>
            <p:nvPr/>
          </p:nvSpPr>
          <p:spPr>
            <a:xfrm>
              <a:off x="6796548" y="5354919"/>
              <a:ext cx="811164" cy="584775"/>
            </a:xfrm>
            <a:prstGeom prst="rect">
              <a:avLst/>
            </a:prstGeom>
            <a:noFill/>
          </p:spPr>
          <p:txBody>
            <a:bodyPr wrap="square" rtlCol="0">
              <a:spAutoFit/>
            </a:bodyPr>
            <a:lstStyle/>
            <a:p>
              <a:pPr algn="ctr"/>
              <a:r>
                <a:rPr lang="en-US" sz="3200" b="1" i="0" dirty="0">
                  <a:latin typeface="Arial" pitchFamily="34" charset="0"/>
                  <a:cs typeface="Arial" pitchFamily="34" charset="0"/>
                </a:rPr>
                <a:t>L</a:t>
              </a:r>
            </a:p>
          </p:txBody>
        </p:sp>
        <p:sp>
          <p:nvSpPr>
            <p:cNvPr id="111" name="TextBox 110"/>
            <p:cNvSpPr txBox="1"/>
            <p:nvPr/>
          </p:nvSpPr>
          <p:spPr>
            <a:xfrm>
              <a:off x="5397912" y="5334000"/>
              <a:ext cx="811164" cy="584775"/>
            </a:xfrm>
            <a:prstGeom prst="rect">
              <a:avLst/>
            </a:prstGeom>
            <a:noFill/>
          </p:spPr>
          <p:txBody>
            <a:bodyPr wrap="square" rtlCol="0">
              <a:spAutoFit/>
            </a:bodyPr>
            <a:lstStyle/>
            <a:p>
              <a:pPr algn="ctr"/>
              <a:r>
                <a:rPr lang="en-US" sz="3200" b="1" i="0" dirty="0" smtClean="0">
                  <a:latin typeface="Arial" pitchFamily="34" charset="0"/>
                  <a:cs typeface="Arial" pitchFamily="34" charset="0"/>
                </a:rPr>
                <a:t>K</a:t>
              </a:r>
              <a:endParaRPr lang="en-US" sz="3200" b="1" i="0" dirty="0">
                <a:latin typeface="Arial" pitchFamily="34" charset="0"/>
                <a:cs typeface="Arial" pitchFamily="34" charset="0"/>
              </a:endParaRPr>
            </a:p>
          </p:txBody>
        </p:sp>
        <p:sp>
          <p:nvSpPr>
            <p:cNvPr id="113" name="TextBox 112"/>
            <p:cNvSpPr txBox="1"/>
            <p:nvPr/>
          </p:nvSpPr>
          <p:spPr>
            <a:xfrm>
              <a:off x="1354392" y="5365956"/>
              <a:ext cx="2286000" cy="584775"/>
            </a:xfrm>
            <a:prstGeom prst="rect">
              <a:avLst/>
            </a:prstGeom>
            <a:noFill/>
          </p:spPr>
          <p:txBody>
            <a:bodyPr wrap="square" rtlCol="0">
              <a:spAutoFit/>
            </a:bodyPr>
            <a:lstStyle/>
            <a:p>
              <a:pPr algn="ctr"/>
              <a:r>
                <a:rPr lang="en-US" sz="3200" b="1" i="0" dirty="0" smtClean="0">
                  <a:latin typeface="Arial" pitchFamily="34" charset="0"/>
                  <a:cs typeface="Arial" pitchFamily="34" charset="0"/>
                </a:rPr>
                <a:t>I           J</a:t>
              </a:r>
              <a:endParaRPr lang="en-US" sz="3200" b="1" i="0" dirty="0">
                <a:latin typeface="Arial" pitchFamily="34" charset="0"/>
                <a:cs typeface="Arial" pitchFamily="34" charset="0"/>
              </a:endParaRPr>
            </a:p>
          </p:txBody>
        </p:sp>
        <p:sp>
          <p:nvSpPr>
            <p:cNvPr id="114" name="TextBox 113"/>
            <p:cNvSpPr txBox="1"/>
            <p:nvPr/>
          </p:nvSpPr>
          <p:spPr>
            <a:xfrm>
              <a:off x="5380704" y="3976188"/>
              <a:ext cx="2244216" cy="584775"/>
            </a:xfrm>
            <a:prstGeom prst="rect">
              <a:avLst/>
            </a:prstGeom>
            <a:noFill/>
          </p:spPr>
          <p:txBody>
            <a:bodyPr wrap="square" rtlCol="0">
              <a:spAutoFit/>
            </a:bodyPr>
            <a:lstStyle/>
            <a:p>
              <a:pPr algn="ctr"/>
              <a:r>
                <a:rPr lang="en-US" sz="3200" b="1" i="0" dirty="0" smtClean="0">
                  <a:latin typeface="Arial" pitchFamily="34" charset="0"/>
                  <a:cs typeface="Arial" pitchFamily="34" charset="0"/>
                </a:rPr>
                <a:t>G          H</a:t>
              </a:r>
              <a:endParaRPr lang="en-US" sz="3200" b="1" i="0" dirty="0">
                <a:latin typeface="Arial" pitchFamily="34" charset="0"/>
                <a:cs typeface="Arial" pitchFamily="34" charset="0"/>
              </a:endParaRPr>
            </a:p>
          </p:txBody>
        </p:sp>
        <p:sp>
          <p:nvSpPr>
            <p:cNvPr id="116" name="TextBox 115"/>
            <p:cNvSpPr txBox="1"/>
            <p:nvPr/>
          </p:nvSpPr>
          <p:spPr>
            <a:xfrm>
              <a:off x="2809572" y="3963846"/>
              <a:ext cx="811164" cy="584775"/>
            </a:xfrm>
            <a:prstGeom prst="rect">
              <a:avLst/>
            </a:prstGeom>
            <a:noFill/>
          </p:spPr>
          <p:txBody>
            <a:bodyPr wrap="square" rtlCol="0">
              <a:spAutoFit/>
            </a:bodyPr>
            <a:lstStyle/>
            <a:p>
              <a:pPr algn="ctr"/>
              <a:r>
                <a:rPr lang="en-US" sz="3200" b="1" i="0" dirty="0" smtClean="0">
                  <a:latin typeface="Arial" pitchFamily="34" charset="0"/>
                  <a:cs typeface="Arial" pitchFamily="34" charset="0"/>
                </a:rPr>
                <a:t>F</a:t>
              </a:r>
              <a:endParaRPr lang="en-US" sz="3200" b="1" i="0" dirty="0">
                <a:latin typeface="Arial" pitchFamily="34" charset="0"/>
                <a:cs typeface="Arial" pitchFamily="34" charset="0"/>
              </a:endParaRPr>
            </a:p>
          </p:txBody>
        </p:sp>
        <p:sp>
          <p:nvSpPr>
            <p:cNvPr id="117" name="TextBox 116"/>
            <p:cNvSpPr txBox="1"/>
            <p:nvPr/>
          </p:nvSpPr>
          <p:spPr>
            <a:xfrm>
              <a:off x="1371600" y="3987225"/>
              <a:ext cx="811164" cy="584775"/>
            </a:xfrm>
            <a:prstGeom prst="rect">
              <a:avLst/>
            </a:prstGeom>
            <a:noFill/>
          </p:spPr>
          <p:txBody>
            <a:bodyPr wrap="square" rtlCol="0">
              <a:spAutoFit/>
            </a:bodyPr>
            <a:lstStyle/>
            <a:p>
              <a:pPr algn="ctr"/>
              <a:r>
                <a:rPr lang="en-US" sz="3200" b="1" i="0" dirty="0" smtClean="0">
                  <a:latin typeface="Arial" pitchFamily="34" charset="0"/>
                  <a:cs typeface="Arial" pitchFamily="34" charset="0"/>
                </a:rPr>
                <a:t>E</a:t>
              </a:r>
              <a:endParaRPr lang="en-US" sz="3200" b="1" i="0" dirty="0">
                <a:latin typeface="Arial" pitchFamily="34" charset="0"/>
                <a:cs typeface="Arial" pitchFamily="34" charset="0"/>
              </a:endParaRPr>
            </a:p>
          </p:txBody>
        </p:sp>
        <p:sp>
          <p:nvSpPr>
            <p:cNvPr id="118" name="TextBox 117"/>
            <p:cNvSpPr txBox="1"/>
            <p:nvPr/>
          </p:nvSpPr>
          <p:spPr>
            <a:xfrm>
              <a:off x="6816216" y="2597457"/>
              <a:ext cx="811164" cy="584775"/>
            </a:xfrm>
            <a:prstGeom prst="rect">
              <a:avLst/>
            </a:prstGeom>
            <a:noFill/>
          </p:spPr>
          <p:txBody>
            <a:bodyPr wrap="square" rtlCol="0">
              <a:spAutoFit/>
            </a:bodyPr>
            <a:lstStyle/>
            <a:p>
              <a:pPr algn="ctr"/>
              <a:r>
                <a:rPr lang="en-US" sz="3200" b="1" i="0" dirty="0" smtClean="0">
                  <a:latin typeface="Arial" pitchFamily="34" charset="0"/>
                  <a:cs typeface="Arial" pitchFamily="34" charset="0"/>
                </a:rPr>
                <a:t>D</a:t>
              </a:r>
              <a:endParaRPr lang="en-US" sz="3200" b="1" i="0" dirty="0">
                <a:latin typeface="Arial" pitchFamily="34" charset="0"/>
                <a:cs typeface="Arial" pitchFamily="34" charset="0"/>
              </a:endParaRPr>
            </a:p>
          </p:txBody>
        </p:sp>
        <p:sp>
          <p:nvSpPr>
            <p:cNvPr id="119" name="TextBox 118"/>
            <p:cNvSpPr txBox="1"/>
            <p:nvPr/>
          </p:nvSpPr>
          <p:spPr>
            <a:xfrm>
              <a:off x="5417580" y="2576538"/>
              <a:ext cx="811164" cy="584775"/>
            </a:xfrm>
            <a:prstGeom prst="rect">
              <a:avLst/>
            </a:prstGeom>
            <a:noFill/>
          </p:spPr>
          <p:txBody>
            <a:bodyPr wrap="square" rtlCol="0">
              <a:spAutoFit/>
            </a:bodyPr>
            <a:lstStyle/>
            <a:p>
              <a:pPr algn="ctr"/>
              <a:r>
                <a:rPr lang="en-US" sz="3200" b="1" i="0" dirty="0" smtClean="0">
                  <a:latin typeface="Arial" pitchFamily="34" charset="0"/>
                  <a:cs typeface="Arial" pitchFamily="34" charset="0"/>
                </a:rPr>
                <a:t>C</a:t>
              </a:r>
              <a:endParaRPr lang="en-US" sz="3200" b="1" i="0" dirty="0">
                <a:latin typeface="Arial" pitchFamily="34" charset="0"/>
                <a:cs typeface="Arial" pitchFamily="34" charset="0"/>
              </a:endParaRPr>
            </a:p>
          </p:txBody>
        </p:sp>
        <p:sp>
          <p:nvSpPr>
            <p:cNvPr id="120" name="TextBox 119"/>
            <p:cNvSpPr txBox="1"/>
            <p:nvPr/>
          </p:nvSpPr>
          <p:spPr>
            <a:xfrm>
              <a:off x="2812032" y="2585115"/>
              <a:ext cx="811164" cy="584775"/>
            </a:xfrm>
            <a:prstGeom prst="rect">
              <a:avLst/>
            </a:prstGeom>
            <a:noFill/>
          </p:spPr>
          <p:txBody>
            <a:bodyPr wrap="square" rtlCol="0">
              <a:spAutoFit/>
            </a:bodyPr>
            <a:lstStyle/>
            <a:p>
              <a:pPr algn="ctr"/>
              <a:r>
                <a:rPr lang="en-US" sz="3200" b="1" i="0" dirty="0" smtClean="0">
                  <a:latin typeface="Arial" pitchFamily="34" charset="0"/>
                  <a:cs typeface="Arial" pitchFamily="34" charset="0"/>
                </a:rPr>
                <a:t>B</a:t>
              </a:r>
              <a:endParaRPr lang="en-US" sz="3200" b="1" i="0" dirty="0">
                <a:latin typeface="Arial" pitchFamily="34" charset="0"/>
                <a:cs typeface="Arial" pitchFamily="34" charset="0"/>
              </a:endParaRPr>
            </a:p>
          </p:txBody>
        </p:sp>
        <p:sp>
          <p:nvSpPr>
            <p:cNvPr id="121" name="TextBox 120"/>
            <p:cNvSpPr txBox="1"/>
            <p:nvPr/>
          </p:nvSpPr>
          <p:spPr>
            <a:xfrm>
              <a:off x="1374060" y="2608494"/>
              <a:ext cx="811164" cy="584775"/>
            </a:xfrm>
            <a:prstGeom prst="rect">
              <a:avLst/>
            </a:prstGeom>
            <a:noFill/>
          </p:spPr>
          <p:txBody>
            <a:bodyPr wrap="square" rtlCol="0">
              <a:spAutoFit/>
            </a:bodyPr>
            <a:lstStyle/>
            <a:p>
              <a:pPr algn="ctr"/>
              <a:r>
                <a:rPr lang="en-US" sz="3200" b="1" i="0" dirty="0" smtClean="0">
                  <a:latin typeface="Arial" pitchFamily="34" charset="0"/>
                  <a:cs typeface="Arial" pitchFamily="34" charset="0"/>
                </a:rPr>
                <a:t>A</a:t>
              </a:r>
              <a:endParaRPr lang="en-US" sz="3200" b="1" i="0" dirty="0">
                <a:latin typeface="Arial" pitchFamily="34" charset="0"/>
                <a:cs typeface="Arial" pitchFamily="34" charset="0"/>
              </a:endParaRPr>
            </a:p>
          </p:txBody>
        </p:sp>
      </p:grpSp>
      <p:sp>
        <p:nvSpPr>
          <p:cNvPr id="123" name="Oval 122"/>
          <p:cNvSpPr/>
          <p:nvPr/>
        </p:nvSpPr>
        <p:spPr bwMode="auto">
          <a:xfrm>
            <a:off x="5181600" y="3748548"/>
            <a:ext cx="1219200" cy="1128252"/>
          </a:xfrm>
          <a:prstGeom prst="ellipse">
            <a:avLst/>
          </a:prstGeom>
          <a:solidFill>
            <a:srgbClr val="FF0000">
              <a:alpha val="50196"/>
            </a:srgbClr>
          </a:solid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130" name="Oval 129"/>
          <p:cNvSpPr/>
          <p:nvPr/>
        </p:nvSpPr>
        <p:spPr bwMode="auto">
          <a:xfrm>
            <a:off x="2561925" y="5053573"/>
            <a:ext cx="1219200" cy="1128252"/>
          </a:xfrm>
          <a:prstGeom prst="ellipse">
            <a:avLst/>
          </a:prstGeom>
          <a:solidFill>
            <a:srgbClr val="FF0000">
              <a:alpha val="50196"/>
            </a:srgbClr>
          </a:solid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132" name="TextBox 131"/>
          <p:cNvSpPr txBox="1"/>
          <p:nvPr/>
        </p:nvSpPr>
        <p:spPr>
          <a:xfrm>
            <a:off x="2362200" y="1447800"/>
            <a:ext cx="6553200" cy="461665"/>
          </a:xfrm>
          <a:prstGeom prst="rect">
            <a:avLst/>
          </a:prstGeom>
          <a:noFill/>
        </p:spPr>
        <p:txBody>
          <a:bodyPr wrap="square" rtlCol="0">
            <a:spAutoFit/>
          </a:bodyPr>
          <a:lstStyle/>
          <a:p>
            <a:r>
              <a:rPr lang="en-US" sz="2400" i="0" dirty="0" smtClean="0">
                <a:latin typeface="Arial" pitchFamily="34" charset="0"/>
                <a:cs typeface="Arial" pitchFamily="34" charset="0"/>
              </a:rPr>
              <a:t>Connect to: https</a:t>
            </a:r>
            <a:r>
              <a:rPr lang="en-US" sz="2400" i="0" dirty="0">
                <a:latin typeface="Arial" pitchFamily="34" charset="0"/>
                <a:cs typeface="Arial" pitchFamily="34" charset="0"/>
              </a:rPr>
              <a:t>://vcu.zoom.us/j/2504526209</a:t>
            </a:r>
          </a:p>
        </p:txBody>
      </p:sp>
      <p:sp>
        <p:nvSpPr>
          <p:cNvPr id="122" name="Text Box 2"/>
          <p:cNvSpPr txBox="1">
            <a:spLocks noChangeArrowheads="1"/>
          </p:cNvSpPr>
          <p:nvPr/>
        </p:nvSpPr>
        <p:spPr bwMode="auto">
          <a:xfrm>
            <a:off x="792163" y="0"/>
            <a:ext cx="7543800" cy="830997"/>
          </a:xfrm>
          <a:prstGeom prst="rect">
            <a:avLst/>
          </a:prstGeom>
          <a:noFill/>
          <a:ln w="9525">
            <a:noFill/>
            <a:miter lim="800000"/>
            <a:headEnd/>
            <a:tailEnd/>
          </a:ln>
          <a:effectLst/>
        </p:spPr>
        <p:txBody>
          <a:bodyPr>
            <a:spAutoFit/>
          </a:bodyPr>
          <a:lstStyle/>
          <a:p>
            <a:pPr algn="ctr">
              <a:spcBef>
                <a:spcPct val="50000"/>
              </a:spcBef>
            </a:pPr>
            <a:r>
              <a:rPr lang="en-US" sz="4800" b="1" i="0" dirty="0" smtClean="0"/>
              <a:t>Problem Set 5, #2,#5</a:t>
            </a:r>
            <a:endParaRPr lang="en-US" sz="4800" b="1" i="0" dirty="0"/>
          </a:p>
        </p:txBody>
      </p:sp>
    </p:spTree>
    <p:extLst>
      <p:ext uri="{BB962C8B-B14F-4D97-AF65-F5344CB8AC3E}">
        <p14:creationId xmlns:p14="http://schemas.microsoft.com/office/powerpoint/2010/main" val="6205723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4975" y="152400"/>
            <a:ext cx="5734050" cy="5353050"/>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
        <p:nvSpPr>
          <p:cNvPr id="3" name="TextBox 2"/>
          <p:cNvSpPr txBox="1"/>
          <p:nvPr/>
        </p:nvSpPr>
        <p:spPr>
          <a:xfrm>
            <a:off x="7696200" y="1524000"/>
            <a:ext cx="1295400" cy="830997"/>
          </a:xfrm>
          <a:prstGeom prst="rect">
            <a:avLst/>
          </a:prstGeom>
          <a:noFill/>
        </p:spPr>
        <p:txBody>
          <a:bodyPr wrap="square" rtlCol="0">
            <a:spAutoFit/>
          </a:bodyPr>
          <a:lstStyle/>
          <a:p>
            <a:pPr algn="ctr"/>
            <a:r>
              <a:rPr lang="en-US" sz="2400" b="1" i="0" dirty="0" smtClean="0">
                <a:solidFill>
                  <a:srgbClr val="C00000"/>
                </a:solidFill>
              </a:rPr>
              <a:t>39,946 patients</a:t>
            </a:r>
            <a:endParaRPr lang="en-US" sz="2400" b="1" i="0" dirty="0">
              <a:solidFill>
                <a:srgbClr val="C00000"/>
              </a:solidFill>
            </a:endParaRPr>
          </a:p>
        </p:txBody>
      </p:sp>
      <p:sp>
        <p:nvSpPr>
          <p:cNvPr id="8" name="TextBox 7"/>
          <p:cNvSpPr txBox="1"/>
          <p:nvPr/>
        </p:nvSpPr>
        <p:spPr>
          <a:xfrm>
            <a:off x="152399" y="1534940"/>
            <a:ext cx="1552575" cy="1200329"/>
          </a:xfrm>
          <a:prstGeom prst="rect">
            <a:avLst/>
          </a:prstGeom>
          <a:noFill/>
        </p:spPr>
        <p:txBody>
          <a:bodyPr wrap="square" rtlCol="0">
            <a:spAutoFit/>
          </a:bodyPr>
          <a:lstStyle/>
          <a:p>
            <a:pPr algn="ctr"/>
            <a:r>
              <a:rPr lang="en-US" sz="2400" b="1" i="0" dirty="0" smtClean="0">
                <a:solidFill>
                  <a:srgbClr val="C00000"/>
                </a:solidFill>
              </a:rPr>
              <a:t>11,882</a:t>
            </a:r>
            <a:br>
              <a:rPr lang="en-US" sz="2400" b="1" i="0" dirty="0" smtClean="0">
                <a:solidFill>
                  <a:srgbClr val="C00000"/>
                </a:solidFill>
              </a:rPr>
            </a:br>
            <a:r>
              <a:rPr lang="en-US" sz="2400" b="1" i="0" dirty="0" smtClean="0">
                <a:solidFill>
                  <a:srgbClr val="C00000"/>
                </a:solidFill>
              </a:rPr>
              <a:t>with</a:t>
            </a:r>
            <a:br>
              <a:rPr lang="en-US" sz="2400" b="1" i="0" dirty="0" smtClean="0">
                <a:solidFill>
                  <a:srgbClr val="C00000"/>
                </a:solidFill>
              </a:rPr>
            </a:br>
            <a:r>
              <a:rPr lang="en-US" sz="2400" b="1" i="0" dirty="0" smtClean="0">
                <a:solidFill>
                  <a:srgbClr val="C00000"/>
                </a:solidFill>
              </a:rPr>
              <a:t>narcotic</a:t>
            </a:r>
            <a:endParaRPr lang="en-US" sz="2400" b="1" i="0" dirty="0">
              <a:solidFill>
                <a:srgbClr val="C00000"/>
              </a:solidFill>
            </a:endParaRPr>
          </a:p>
        </p:txBody>
      </p:sp>
      <p:sp>
        <p:nvSpPr>
          <p:cNvPr id="9" name="TextBox 8"/>
          <p:cNvSpPr txBox="1"/>
          <p:nvPr/>
        </p:nvSpPr>
        <p:spPr>
          <a:xfrm>
            <a:off x="7567612" y="2746155"/>
            <a:ext cx="1552575" cy="830997"/>
          </a:xfrm>
          <a:prstGeom prst="rect">
            <a:avLst/>
          </a:prstGeom>
          <a:noFill/>
        </p:spPr>
        <p:txBody>
          <a:bodyPr wrap="square" rtlCol="0">
            <a:spAutoFit/>
          </a:bodyPr>
          <a:lstStyle/>
          <a:p>
            <a:pPr algn="ctr"/>
            <a:r>
              <a:rPr lang="en-US" sz="2400" b="1" i="0" dirty="0" smtClean="0">
                <a:solidFill>
                  <a:srgbClr val="C00000"/>
                </a:solidFill>
              </a:rPr>
              <a:t>4</a:t>
            </a:r>
            <a:br>
              <a:rPr lang="en-US" sz="2400" b="1" i="0" dirty="0" smtClean="0">
                <a:solidFill>
                  <a:srgbClr val="C00000"/>
                </a:solidFill>
              </a:rPr>
            </a:br>
            <a:r>
              <a:rPr lang="en-US" sz="2400" b="1" i="0" dirty="0" smtClean="0">
                <a:solidFill>
                  <a:srgbClr val="C00000"/>
                </a:solidFill>
              </a:rPr>
              <a:t>addictions</a:t>
            </a:r>
            <a:endParaRPr lang="en-US" sz="2400" b="1" i="0" dirty="0">
              <a:solidFill>
                <a:srgbClr val="C00000"/>
              </a:solidFill>
            </a:endParaRPr>
          </a:p>
        </p:txBody>
      </p:sp>
      <p:sp>
        <p:nvSpPr>
          <p:cNvPr id="10" name="TextBox 9"/>
          <p:cNvSpPr txBox="1"/>
          <p:nvPr/>
        </p:nvSpPr>
        <p:spPr>
          <a:xfrm>
            <a:off x="76200" y="3121878"/>
            <a:ext cx="1729959" cy="1569660"/>
          </a:xfrm>
          <a:prstGeom prst="rect">
            <a:avLst/>
          </a:prstGeom>
          <a:noFill/>
        </p:spPr>
        <p:txBody>
          <a:bodyPr wrap="square" rtlCol="0">
            <a:spAutoFit/>
          </a:bodyPr>
          <a:lstStyle/>
          <a:p>
            <a:pPr algn="ctr"/>
            <a:r>
              <a:rPr lang="en-US" sz="2400" b="1" i="0" dirty="0" err="1" smtClean="0">
                <a:solidFill>
                  <a:srgbClr val="C00000"/>
                </a:solidFill>
              </a:rPr>
              <a:t>Meperidine</a:t>
            </a:r>
            <a:r>
              <a:rPr lang="en-US" sz="2400" b="1" i="0" dirty="0" smtClean="0">
                <a:solidFill>
                  <a:srgbClr val="C00000"/>
                </a:solidFill>
              </a:rPr>
              <a:t/>
            </a:r>
            <a:br>
              <a:rPr lang="en-US" sz="2400" b="1" i="0" dirty="0" smtClean="0">
                <a:solidFill>
                  <a:srgbClr val="C00000"/>
                </a:solidFill>
              </a:rPr>
            </a:br>
            <a:r>
              <a:rPr lang="en-US" sz="2400" b="1" i="0" dirty="0" err="1" smtClean="0">
                <a:solidFill>
                  <a:srgbClr val="C00000"/>
                </a:solidFill>
              </a:rPr>
              <a:t>percodan</a:t>
            </a:r>
            <a:r>
              <a:rPr lang="en-US" sz="2400" b="1" i="0" dirty="0" smtClean="0">
                <a:solidFill>
                  <a:srgbClr val="C00000"/>
                </a:solidFill>
              </a:rPr>
              <a:t/>
            </a:r>
            <a:br>
              <a:rPr lang="en-US" sz="2400" b="1" i="0" dirty="0" smtClean="0">
                <a:solidFill>
                  <a:srgbClr val="C00000"/>
                </a:solidFill>
              </a:rPr>
            </a:br>
            <a:r>
              <a:rPr lang="en-US" sz="2400" b="1" i="0" dirty="0" smtClean="0">
                <a:solidFill>
                  <a:srgbClr val="C00000"/>
                </a:solidFill>
              </a:rPr>
              <a:t>hydro-</a:t>
            </a:r>
            <a:r>
              <a:rPr lang="en-US" sz="2400" b="1" i="0" dirty="0" err="1" smtClean="0">
                <a:solidFill>
                  <a:srgbClr val="C00000"/>
                </a:solidFill>
              </a:rPr>
              <a:t>morphone</a:t>
            </a:r>
            <a:endParaRPr lang="en-US" sz="2400" b="1" i="0" dirty="0">
              <a:solidFill>
                <a:srgbClr val="C00000"/>
              </a:solidFill>
            </a:endParaRPr>
          </a:p>
        </p:txBody>
      </p:sp>
      <p:sp>
        <p:nvSpPr>
          <p:cNvPr id="4" name="Oval 3"/>
          <p:cNvSpPr/>
          <p:nvPr/>
        </p:nvSpPr>
        <p:spPr bwMode="auto">
          <a:xfrm>
            <a:off x="3124200" y="1233714"/>
            <a:ext cx="274320" cy="274320"/>
          </a:xfrm>
          <a:prstGeom prst="ellipse">
            <a:avLst/>
          </a:prstGeom>
          <a:solidFill>
            <a:srgbClr val="FF0000">
              <a:alpha val="40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12" name="Oval 11"/>
          <p:cNvSpPr/>
          <p:nvPr/>
        </p:nvSpPr>
        <p:spPr bwMode="auto">
          <a:xfrm>
            <a:off x="5208450" y="2304144"/>
            <a:ext cx="274320" cy="274320"/>
          </a:xfrm>
          <a:prstGeom prst="ellipse">
            <a:avLst/>
          </a:prstGeom>
          <a:solidFill>
            <a:srgbClr val="FF0000">
              <a:alpha val="40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5" name="Rectangle 4"/>
          <p:cNvSpPr/>
          <p:nvPr/>
        </p:nvSpPr>
        <p:spPr bwMode="auto">
          <a:xfrm>
            <a:off x="1806159" y="4572000"/>
            <a:ext cx="5509041" cy="838200"/>
          </a:xfrm>
          <a:prstGeom prst="rect">
            <a:avLst/>
          </a:prstGeom>
          <a:solidFill>
            <a:srgbClr val="FF0000">
              <a:alpha val="40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76382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fill="hold"/>
                                        <p:tgtEl>
                                          <p:spTgt spid="4"/>
                                        </p:tgtEl>
                                        <p:attrNameLst>
                                          <p:attrName>ppt_w</p:attrName>
                                        </p:attrNameLst>
                                      </p:cBhvr>
                                      <p:tavLst>
                                        <p:tav tm="0">
                                          <p:val>
                                            <p:fltVal val="0"/>
                                          </p:val>
                                        </p:tav>
                                        <p:tav tm="100000">
                                          <p:val>
                                            <p:strVal val="#ppt_w"/>
                                          </p:val>
                                        </p:tav>
                                      </p:tavLst>
                                    </p:anim>
                                    <p:anim calcmode="lin" valueType="num">
                                      <p:cBhvr>
                                        <p:cTn id="24" dur="500" fill="hold"/>
                                        <p:tgtEl>
                                          <p:spTgt spid="4"/>
                                        </p:tgtEl>
                                        <p:attrNameLst>
                                          <p:attrName>ppt_h</p:attrName>
                                        </p:attrNameLst>
                                      </p:cBhvr>
                                      <p:tavLst>
                                        <p:tav tm="0">
                                          <p:val>
                                            <p:fltVal val="0"/>
                                          </p:val>
                                        </p:tav>
                                        <p:tav tm="100000">
                                          <p:val>
                                            <p:strVal val="#ppt_h"/>
                                          </p:val>
                                        </p:tav>
                                      </p:tavLst>
                                    </p:anim>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p:cTn id="30" dur="500" fill="hold"/>
                                        <p:tgtEl>
                                          <p:spTgt spid="12"/>
                                        </p:tgtEl>
                                        <p:attrNameLst>
                                          <p:attrName>ppt_w</p:attrName>
                                        </p:attrNameLst>
                                      </p:cBhvr>
                                      <p:tavLst>
                                        <p:tav tm="0">
                                          <p:val>
                                            <p:fltVal val="0"/>
                                          </p:val>
                                        </p:tav>
                                        <p:tav tm="100000">
                                          <p:val>
                                            <p:strVal val="#ppt_w"/>
                                          </p:val>
                                        </p:tav>
                                      </p:tavLst>
                                    </p:anim>
                                    <p:anim calcmode="lin" valueType="num">
                                      <p:cBhvr>
                                        <p:cTn id="31" dur="500" fill="hold"/>
                                        <p:tgtEl>
                                          <p:spTgt spid="12"/>
                                        </p:tgtEl>
                                        <p:attrNameLst>
                                          <p:attrName>ppt_h</p:attrName>
                                        </p:attrNameLst>
                                      </p:cBhvr>
                                      <p:tavLst>
                                        <p:tav tm="0">
                                          <p:val>
                                            <p:fltVal val="0"/>
                                          </p:val>
                                        </p:tav>
                                        <p:tav tm="100000">
                                          <p:val>
                                            <p:strVal val="#ppt_h"/>
                                          </p:val>
                                        </p:tav>
                                      </p:tavLst>
                                    </p:anim>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0" grpId="0"/>
      <p:bldP spid="4" grpId="0" animBg="1"/>
      <p:bldP spid="12"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96200" y="1524000"/>
            <a:ext cx="1295400" cy="830997"/>
          </a:xfrm>
          <a:prstGeom prst="rect">
            <a:avLst/>
          </a:prstGeom>
          <a:noFill/>
        </p:spPr>
        <p:txBody>
          <a:bodyPr wrap="square" rtlCol="0">
            <a:spAutoFit/>
          </a:bodyPr>
          <a:lstStyle/>
          <a:p>
            <a:pPr algn="ctr"/>
            <a:r>
              <a:rPr lang="en-US" sz="2400" b="1" i="0" dirty="0" smtClean="0">
                <a:solidFill>
                  <a:srgbClr val="C00000"/>
                </a:solidFill>
              </a:rPr>
              <a:t>39,946 patients</a:t>
            </a:r>
            <a:endParaRPr lang="en-US" sz="2400" b="1" i="0" dirty="0">
              <a:solidFill>
                <a:srgbClr val="C00000"/>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8611" y="152400"/>
            <a:ext cx="4857750" cy="1952625"/>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9458" y="2514600"/>
            <a:ext cx="6934200" cy="2935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13012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8611" y="152400"/>
            <a:ext cx="4857750" cy="1952625"/>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772" y="2514600"/>
            <a:ext cx="7042144" cy="3284478"/>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
        <p:nvSpPr>
          <p:cNvPr id="4" name="TextBox 3"/>
          <p:cNvSpPr txBox="1"/>
          <p:nvPr/>
        </p:nvSpPr>
        <p:spPr>
          <a:xfrm>
            <a:off x="134815" y="1714585"/>
            <a:ext cx="1922585" cy="461665"/>
          </a:xfrm>
          <a:prstGeom prst="rect">
            <a:avLst/>
          </a:prstGeom>
          <a:noFill/>
        </p:spPr>
        <p:txBody>
          <a:bodyPr wrap="square" rtlCol="0">
            <a:spAutoFit/>
          </a:bodyPr>
          <a:lstStyle/>
          <a:p>
            <a:pPr algn="ctr"/>
            <a:r>
              <a:rPr lang="en-US" sz="2400" b="1" i="0" dirty="0" smtClean="0">
                <a:solidFill>
                  <a:srgbClr val="C00000"/>
                </a:solidFill>
              </a:rPr>
              <a:t>Oxycodone?</a:t>
            </a:r>
            <a:endParaRPr lang="en-US" sz="2400" b="1" i="0" dirty="0">
              <a:solidFill>
                <a:srgbClr val="C00000"/>
              </a:solidFill>
            </a:endParaRPr>
          </a:p>
        </p:txBody>
      </p:sp>
    </p:spTree>
    <p:extLst>
      <p:ext uri="{BB962C8B-B14F-4D97-AF65-F5344CB8AC3E}">
        <p14:creationId xmlns:p14="http://schemas.microsoft.com/office/powerpoint/2010/main" val="574115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3494" y="59859"/>
            <a:ext cx="6577012" cy="1547994"/>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5688" y="1981200"/>
            <a:ext cx="5872623" cy="2638425"/>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cxnSp>
        <p:nvCxnSpPr>
          <p:cNvPr id="3" name="Straight Connector 2"/>
          <p:cNvCxnSpPr/>
          <p:nvPr/>
        </p:nvCxnSpPr>
        <p:spPr bwMode="auto">
          <a:xfrm>
            <a:off x="3276600" y="3762828"/>
            <a:ext cx="4114800"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Connector 6"/>
          <p:cNvCxnSpPr/>
          <p:nvPr/>
        </p:nvCxnSpPr>
        <p:spPr bwMode="auto">
          <a:xfrm>
            <a:off x="5181600" y="4114800"/>
            <a:ext cx="2286000"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Straight Connector 7"/>
          <p:cNvCxnSpPr/>
          <p:nvPr/>
        </p:nvCxnSpPr>
        <p:spPr bwMode="auto">
          <a:xfrm>
            <a:off x="1781628" y="4481286"/>
            <a:ext cx="5303520"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Straight Connector 8"/>
          <p:cNvCxnSpPr/>
          <p:nvPr/>
        </p:nvCxnSpPr>
        <p:spPr bwMode="auto">
          <a:xfrm>
            <a:off x="1828800" y="4125684"/>
            <a:ext cx="2377440"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127448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3494" y="59859"/>
            <a:ext cx="6577012" cy="1547994"/>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pic>
        <p:nvPicPr>
          <p:cNvPr id="819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23228"/>
          <a:stretch/>
        </p:blipFill>
        <p:spPr bwMode="auto">
          <a:xfrm>
            <a:off x="1295400" y="1702952"/>
            <a:ext cx="6519863" cy="3957620"/>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
        <p:nvSpPr>
          <p:cNvPr id="4" name="Right Arrow 3"/>
          <p:cNvSpPr/>
          <p:nvPr/>
        </p:nvSpPr>
        <p:spPr bwMode="auto">
          <a:xfrm>
            <a:off x="1186542" y="2986314"/>
            <a:ext cx="457200" cy="304800"/>
          </a:xfrm>
          <a:prstGeom prst="rightArrow">
            <a:avLst/>
          </a:prstGeom>
          <a:solidFill>
            <a:srgbClr val="FFFF00"/>
          </a:solid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
        <p:nvSpPr>
          <p:cNvPr id="5" name="Right Arrow 4"/>
          <p:cNvSpPr/>
          <p:nvPr/>
        </p:nvSpPr>
        <p:spPr bwMode="auto">
          <a:xfrm>
            <a:off x="1157514" y="4695372"/>
            <a:ext cx="457200" cy="304800"/>
          </a:xfrm>
          <a:prstGeom prst="rightArrow">
            <a:avLst/>
          </a:prstGeom>
          <a:solidFill>
            <a:srgbClr val="FFFF00"/>
          </a:solid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53286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8260</TotalTime>
  <Words>400</Words>
  <Application>Microsoft Office PowerPoint</Application>
  <PresentationFormat>On-screen Show (4:3)</PresentationFormat>
  <Paragraphs>129</Paragraphs>
  <Slides>43</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50" baseType="lpstr">
      <vt:lpstr>ＭＳ Ｐゴシック</vt:lpstr>
      <vt:lpstr>Arial</vt:lpstr>
      <vt:lpstr>Calibri</vt:lpstr>
      <vt:lpstr>Lucida Handwriting</vt:lpstr>
      <vt:lpstr>Times New Roman</vt:lpstr>
      <vt:lpstr>Default Design</vt:lpstr>
      <vt:lpstr>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Virginia Commwealth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Jeff Elhai</dc:creator>
  <cp:lastModifiedBy>jelhai</cp:lastModifiedBy>
  <cp:revision>432</cp:revision>
  <dcterms:created xsi:type="dcterms:W3CDTF">2011-01-17T21:08:00Z</dcterms:created>
  <dcterms:modified xsi:type="dcterms:W3CDTF">2017-03-14T13:14:30Z</dcterms:modified>
</cp:coreProperties>
</file>